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9" r:id="rId7"/>
    <p:sldId id="262" r:id="rId8"/>
    <p:sldId id="270" r:id="rId9"/>
    <p:sldId id="271" r:id="rId10"/>
    <p:sldId id="272" r:id="rId11"/>
    <p:sldId id="273" r:id="rId12"/>
    <p:sldId id="260" r:id="rId13"/>
    <p:sldId id="264" r:id="rId14"/>
    <p:sldId id="263" r:id="rId15"/>
    <p:sldId id="265" r:id="rId16"/>
    <p:sldId id="261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4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3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6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85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9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00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60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9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8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0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72D92-CEF1-45C0-B919-541D05E40562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9727-F4DC-472D-BF0E-7F9619E24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5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ETUDE SUR LA MISE EN ŒUVRE DE LA REFORME DU COLLEGE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59524"/>
            <a:ext cx="9144000" cy="1298275"/>
          </a:xfrm>
        </p:spPr>
        <p:txBody>
          <a:bodyPr>
            <a:normAutofit/>
          </a:bodyPr>
          <a:lstStyle/>
          <a:p>
            <a:r>
              <a:rPr lang="fr-FR" dirty="0" smtClean="0"/>
              <a:t>DEPARTEMENT EDUCATION</a:t>
            </a:r>
          </a:p>
          <a:p>
            <a:r>
              <a:rPr lang="fr-FR" dirty="0" smtClean="0"/>
              <a:t>Pôle Collège - Benoît </a:t>
            </a:r>
            <a:r>
              <a:rPr lang="fr-FR" dirty="0" err="1" smtClean="0"/>
              <a:t>Skouratko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2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41425" y="328435"/>
            <a:ext cx="4720605" cy="2994379"/>
            <a:chOff x="441425" y="328435"/>
            <a:chExt cx="4720605" cy="2994379"/>
          </a:xfrm>
        </p:grpSpPr>
        <p:pic>
          <p:nvPicPr>
            <p:cNvPr id="6" name="Image 5"/>
            <p:cNvPicPr/>
            <p:nvPr/>
          </p:nvPicPr>
          <p:blipFill rotWithShape="1">
            <a:blip r:embed="rId2"/>
            <a:srcRect l="27291" t="32531" r="36538" b="30938"/>
            <a:stretch/>
          </p:blipFill>
          <p:spPr bwMode="auto">
            <a:xfrm>
              <a:off x="441425" y="328435"/>
              <a:ext cx="4720605" cy="2994379"/>
            </a:xfrm>
            <a:prstGeom prst="rect">
              <a:avLst/>
            </a:prstGeom>
            <a:ln w="381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3143449" y="2277565"/>
              <a:ext cx="1797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PLUS GRANDE AUTONOMIE ?</a:t>
              </a:r>
              <a:endParaRPr lang="fr-F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497513" y="340228"/>
            <a:ext cx="5299577" cy="2994379"/>
            <a:chOff x="5497513" y="340228"/>
            <a:chExt cx="5299577" cy="2994379"/>
          </a:xfrm>
        </p:grpSpPr>
        <p:pic>
          <p:nvPicPr>
            <p:cNvPr id="4" name="Image 3"/>
            <p:cNvPicPr/>
            <p:nvPr/>
          </p:nvPicPr>
          <p:blipFill rotWithShape="1">
            <a:blip r:embed="rId3"/>
            <a:srcRect l="28001" t="31389" r="31542" b="32939"/>
            <a:stretch/>
          </p:blipFill>
          <p:spPr bwMode="auto">
            <a:xfrm>
              <a:off x="5497513" y="340228"/>
              <a:ext cx="5299577" cy="2994379"/>
            </a:xfrm>
            <a:prstGeom prst="rect">
              <a:avLst/>
            </a:prstGeom>
            <a:ln w="381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8237661" y="1911536"/>
              <a:ext cx="2262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EVOLUTION PRATIQUES ENSEIGNEMENT PAR COMPETENCES ?</a:t>
              </a:r>
              <a:endParaRPr lang="fr-F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41425" y="3685404"/>
            <a:ext cx="5543153" cy="2557181"/>
            <a:chOff x="441425" y="3685404"/>
            <a:chExt cx="5543153" cy="2557181"/>
          </a:xfrm>
        </p:grpSpPr>
        <p:pic>
          <p:nvPicPr>
            <p:cNvPr id="5" name="Image 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27395" r="28126" b="39212"/>
            <a:stretch/>
          </p:blipFill>
          <p:spPr bwMode="auto">
            <a:xfrm>
              <a:off x="441425" y="3685404"/>
              <a:ext cx="5543153" cy="2557181"/>
            </a:xfrm>
            <a:prstGeom prst="rect">
              <a:avLst/>
            </a:prstGeom>
            <a:ln w="381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213001" y="5103570"/>
              <a:ext cx="201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CONSEIL ECOLE-COLLEGE ?</a:t>
              </a:r>
              <a:endParaRPr lang="fr-F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157252" y="3469544"/>
            <a:ext cx="5864225" cy="2814955"/>
            <a:chOff x="6157252" y="3469544"/>
            <a:chExt cx="5864225" cy="2814955"/>
          </a:xfrm>
        </p:grpSpPr>
        <p:pic>
          <p:nvPicPr>
            <p:cNvPr id="7" name="Image 6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38238" r="28839" b="27796"/>
            <a:stretch/>
          </p:blipFill>
          <p:spPr bwMode="auto">
            <a:xfrm>
              <a:off x="6157252" y="3469544"/>
              <a:ext cx="5864225" cy="28149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9201510" y="4978526"/>
              <a:ext cx="23249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PRATIQUES D’EVALUATION DES ACQUIS DES ELEVES ?</a:t>
              </a:r>
              <a:endParaRPr lang="fr-F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2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/>
          <a:srcRect l="27470" t="32246" r="31186" b="33220"/>
          <a:stretch/>
        </p:blipFill>
        <p:spPr bwMode="auto">
          <a:xfrm>
            <a:off x="5438138" y="1578785"/>
            <a:ext cx="6615839" cy="3453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05130" y="365125"/>
            <a:ext cx="5048358" cy="2557780"/>
            <a:chOff x="205130" y="365125"/>
            <a:chExt cx="5048358" cy="2557780"/>
          </a:xfrm>
        </p:grpSpPr>
        <p:pic>
          <p:nvPicPr>
            <p:cNvPr id="4" name="Image 3"/>
            <p:cNvPicPr/>
            <p:nvPr/>
          </p:nvPicPr>
          <p:blipFill rotWithShape="1">
            <a:blip r:embed="rId3"/>
            <a:srcRect l="27469" t="26253" r="33108" b="41784"/>
            <a:stretch/>
          </p:blipFill>
          <p:spPr bwMode="auto">
            <a:xfrm>
              <a:off x="205130" y="365125"/>
              <a:ext cx="5048358" cy="25577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2964613" y="1932317"/>
              <a:ext cx="2142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SUIVI DES </a:t>
              </a:r>
            </a:p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ACQUIS SCOLAIRES ?</a:t>
              </a:r>
              <a:endParaRPr lang="fr-F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05130" y="3746978"/>
            <a:ext cx="5048359" cy="2795084"/>
            <a:chOff x="205130" y="3746978"/>
            <a:chExt cx="5048359" cy="2795084"/>
          </a:xfrm>
        </p:grpSpPr>
        <p:pic>
          <p:nvPicPr>
            <p:cNvPr id="5" name="Image 4"/>
            <p:cNvPicPr/>
            <p:nvPr/>
          </p:nvPicPr>
          <p:blipFill rotWithShape="1">
            <a:blip r:embed="rId4"/>
            <a:srcRect l="27648" t="37382" r="28304" b="25517"/>
            <a:stretch/>
          </p:blipFill>
          <p:spPr bwMode="auto">
            <a:xfrm>
              <a:off x="205130" y="3746978"/>
              <a:ext cx="5048359" cy="27950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964612" y="5356191"/>
              <a:ext cx="20185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FORMATION INTEGRALE </a:t>
              </a:r>
            </a:p>
            <a:p>
              <a:r>
                <a:rPr lang="fr-FR" dirty="0" smtClean="0">
                  <a:solidFill>
                    <a:schemeClr val="tx2">
                      <a:lumMod val="50000"/>
                    </a:schemeClr>
                  </a:solidFill>
                </a:rPr>
                <a:t>DE LA PERSONNE ?</a:t>
              </a:r>
              <a:endParaRPr lang="fr-F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0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en 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Modification des pratiques professionnelles et des conditions de travail. </a:t>
            </a:r>
          </a:p>
          <a:p>
            <a:r>
              <a:rPr lang="fr-FR" sz="3600" dirty="0" smtClean="0"/>
              <a:t>Peut devenir complexe</a:t>
            </a:r>
          </a:p>
          <a:p>
            <a:pPr lvl="1"/>
            <a:r>
              <a:rPr lang="fr-FR" sz="3200" dirty="0" smtClean="0"/>
              <a:t>Comment travailler l’interdisciplinarité lorsqu’on ne maîtrise pas les contenus des programmes ?</a:t>
            </a:r>
          </a:p>
          <a:p>
            <a:r>
              <a:rPr lang="fr-FR" sz="3600" dirty="0" smtClean="0"/>
              <a:t>Ne mobilise pas toute l’équipe</a:t>
            </a:r>
          </a:p>
          <a:p>
            <a:r>
              <a:rPr lang="fr-FR" sz="3600" dirty="0" smtClean="0"/>
              <a:t>Mobilise à des niveaux différents et avec des motivations différentes</a:t>
            </a:r>
          </a:p>
          <a:p>
            <a:endParaRPr lang="fr-FR" sz="3600" dirty="0" smtClean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704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réduire ces tensions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S’inscrire dans le long terme</a:t>
            </a:r>
          </a:p>
          <a:p>
            <a:r>
              <a:rPr lang="fr-FR" sz="3200" dirty="0" smtClean="0"/>
              <a:t>Un travail de concertation en équipe pédagogique, mais aussi avec la vie scolaire, les parents afin de travailler à un lien éducatif transversal plus fort</a:t>
            </a:r>
          </a:p>
          <a:p>
            <a:r>
              <a:rPr lang="fr-FR" sz="3200" dirty="0" smtClean="0"/>
              <a:t>Une communication plus efficace</a:t>
            </a:r>
          </a:p>
          <a:p>
            <a:r>
              <a:rPr lang="fr-FR" sz="3200" dirty="0" smtClean="0"/>
              <a:t>Développer le travail collaboratif et coopératif</a:t>
            </a:r>
          </a:p>
          <a:p>
            <a:r>
              <a:rPr lang="fr-FR" sz="3200" dirty="0" smtClean="0"/>
              <a:t>Travailler à la cohésion des équipes et générer la motivation des équipes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566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Communication avec les parents</a:t>
            </a:r>
          </a:p>
          <a:p>
            <a:pPr lvl="1"/>
            <a:r>
              <a:rPr lang="fr-FR" dirty="0" smtClean="0"/>
              <a:t>Nouvelles formes d’évaluation</a:t>
            </a:r>
          </a:p>
          <a:p>
            <a:pPr lvl="1"/>
            <a:r>
              <a:rPr lang="fr-FR" dirty="0" smtClean="0"/>
              <a:t>Les nouvelles formes de travail (EPI…)</a:t>
            </a:r>
          </a:p>
          <a:p>
            <a:r>
              <a:rPr lang="fr-FR" dirty="0" smtClean="0"/>
              <a:t>Gérer le travail en équipe sur le long terme</a:t>
            </a:r>
          </a:p>
          <a:p>
            <a:r>
              <a:rPr lang="fr-FR" dirty="0" smtClean="0"/>
              <a:t>Légitimer l’AP qui n’est pas « évalué »</a:t>
            </a:r>
          </a:p>
          <a:p>
            <a:r>
              <a:rPr lang="fr-FR" dirty="0" smtClean="0"/>
              <a:t>Arrivée du LSUN (et les difficultés liées à la mise en place du logiciel d’APLON)</a:t>
            </a:r>
          </a:p>
          <a:p>
            <a:r>
              <a:rPr lang="fr-FR" dirty="0" err="1" smtClean="0"/>
              <a:t>Evolution</a:t>
            </a:r>
            <a:r>
              <a:rPr lang="fr-FR" dirty="0" smtClean="0"/>
              <a:t> des épreuves du DNB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1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leviers repérés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Mise en place de pilotes</a:t>
            </a:r>
          </a:p>
          <a:p>
            <a:r>
              <a:rPr lang="fr-FR" sz="3200" dirty="0" smtClean="0"/>
              <a:t>Travail en concertation</a:t>
            </a:r>
          </a:p>
          <a:p>
            <a:r>
              <a:rPr lang="fr-FR" sz="3200" dirty="0" smtClean="0"/>
              <a:t>Travail sur la progression de l’apprentissage des compétences transversales</a:t>
            </a:r>
          </a:p>
          <a:p>
            <a:r>
              <a:rPr lang="fr-FR" sz="3200" dirty="0" smtClean="0"/>
              <a:t>Mise en place du LSU</a:t>
            </a:r>
          </a:p>
          <a:p>
            <a:r>
              <a:rPr lang="fr-FR" sz="3200" dirty="0" smtClean="0"/>
              <a:t>Travail sur cycle 3</a:t>
            </a:r>
          </a:p>
          <a:p>
            <a:r>
              <a:rPr lang="fr-FR" sz="3200" dirty="0" smtClean="0"/>
              <a:t>Travail en réseau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422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forme d’attentes pour la journée collège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Mettre en place les espaces et les temps qui permettent le travail en équipe, la coopération.</a:t>
            </a:r>
          </a:p>
          <a:p>
            <a:r>
              <a:rPr lang="fr-FR" sz="3200" dirty="0" smtClean="0"/>
              <a:t>Assurer une formation qui permette :</a:t>
            </a:r>
          </a:p>
          <a:p>
            <a:pPr lvl="1"/>
            <a:r>
              <a:rPr lang="fr-FR" sz="2800" dirty="0" smtClean="0"/>
              <a:t>De bien comprendre la réforme</a:t>
            </a:r>
          </a:p>
          <a:p>
            <a:pPr lvl="1"/>
            <a:r>
              <a:rPr lang="fr-FR" sz="2800" dirty="0" smtClean="0"/>
              <a:t>De se saisir des contenus des programmes par discipline</a:t>
            </a:r>
          </a:p>
          <a:p>
            <a:r>
              <a:rPr lang="fr-FR" sz="3200" dirty="0" smtClean="0"/>
              <a:t>Assurer un accompagnement des chefs d’établissement, des équipes, des enseignants (74% des attentes)</a:t>
            </a:r>
          </a:p>
          <a:p>
            <a:r>
              <a:rPr lang="fr-FR" sz="3200" dirty="0" smtClean="0"/>
              <a:t>Communiquer en interne (73% des attentes)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605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4295" y="2867693"/>
            <a:ext cx="10515600" cy="1325563"/>
          </a:xfrm>
        </p:spPr>
        <p:txBody>
          <a:bodyPr/>
          <a:lstStyle/>
          <a:p>
            <a:r>
              <a:rPr lang="fr-FR" dirty="0" smtClean="0"/>
              <a:t>VERS LA JOURNEE COLLEGE…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8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Evaluer</a:t>
            </a:r>
            <a:r>
              <a:rPr lang="fr-FR" sz="4000" dirty="0" smtClean="0"/>
              <a:t> la mise en œuvre de la réforme.</a:t>
            </a:r>
          </a:p>
          <a:p>
            <a:r>
              <a:rPr lang="fr-FR" sz="4000" dirty="0" smtClean="0"/>
              <a:t>Permettre une relecture des deux années.</a:t>
            </a:r>
          </a:p>
          <a:p>
            <a:r>
              <a:rPr lang="fr-FR" sz="4000" dirty="0" smtClean="0"/>
              <a:t>Pointer les avancées et les limites.</a:t>
            </a:r>
          </a:p>
          <a:p>
            <a:r>
              <a:rPr lang="fr-FR" sz="4000" dirty="0" smtClean="0"/>
              <a:t>Se projeter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465" t="17503" r="48184" b="10985"/>
          <a:stretch/>
        </p:blipFill>
        <p:spPr>
          <a:xfrm>
            <a:off x="9140127" y="3171133"/>
            <a:ext cx="2213673" cy="31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610" t="30084" r="41635" b="3333"/>
          <a:stretch/>
        </p:blipFill>
        <p:spPr>
          <a:xfrm>
            <a:off x="1026363" y="0"/>
            <a:ext cx="7453223" cy="6849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2551" y="2158483"/>
            <a:ext cx="2857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/>
              <a:t>11,6 </a:t>
            </a:r>
            <a:r>
              <a:rPr lang="fr-FR" sz="6600" dirty="0" smtClean="0"/>
              <a:t>%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4200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réalité des établissements contributeurs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Env. 30% des enquêtes ont été travaillées par le chef d’établissement et d’autres contributeurs.</a:t>
            </a:r>
          </a:p>
          <a:p>
            <a:r>
              <a:rPr lang="fr-FR" dirty="0" smtClean="0"/>
              <a:t>47% des établissements contributeurs ont un conseil pédagogique.</a:t>
            </a:r>
          </a:p>
          <a:p>
            <a:r>
              <a:rPr lang="fr-FR" dirty="0" smtClean="0"/>
              <a:t>25,7% ont un conseil des délégués.</a:t>
            </a:r>
          </a:p>
          <a:p>
            <a:r>
              <a:rPr lang="fr-FR" dirty="0" smtClean="0"/>
              <a:t>Mise en avant du rôle de pilote et « d’animateur » du chef d’établissement et de l’équipe de direction.</a:t>
            </a:r>
          </a:p>
          <a:p>
            <a:r>
              <a:rPr lang="fr-FR" dirty="0" smtClean="0"/>
              <a:t>Des bassins de recrutement de moins de 5 écoles à 186 écoles : complexité, ici ou là, de la mise en place du cycle 3 CM1-6</a:t>
            </a:r>
            <a:r>
              <a:rPr lang="fr-FR" baseline="30000" dirty="0" smtClean="0"/>
              <a:t>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4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de la réforme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Eléments</a:t>
            </a:r>
            <a:r>
              <a:rPr lang="fr-FR" sz="3600" dirty="0" smtClean="0"/>
              <a:t> travaillés :</a:t>
            </a:r>
          </a:p>
          <a:p>
            <a:pPr lvl="1"/>
            <a:r>
              <a:rPr lang="fr-FR" sz="3200" dirty="0" smtClean="0"/>
              <a:t>AP (Accompagnement personnalisé) : 89,6%</a:t>
            </a:r>
          </a:p>
          <a:p>
            <a:pPr lvl="1"/>
            <a:r>
              <a:rPr lang="fr-FR" sz="3200" dirty="0" smtClean="0"/>
              <a:t>Les 4 parcours (Avenir, Santé, Citoyenneté, Culture) : 50,8%</a:t>
            </a:r>
          </a:p>
          <a:p>
            <a:pPr lvl="1"/>
            <a:r>
              <a:rPr lang="fr-FR" sz="3200" dirty="0" smtClean="0"/>
              <a:t>L’évaluation par compétence : 61,7%</a:t>
            </a:r>
          </a:p>
          <a:p>
            <a:pPr lvl="1"/>
            <a:r>
              <a:rPr lang="fr-FR" sz="3200" dirty="0" smtClean="0"/>
              <a:t>Le travail en équipe et la concertation : 78,1%</a:t>
            </a:r>
          </a:p>
          <a:p>
            <a:r>
              <a:rPr lang="fr-FR" sz="3600" dirty="0" smtClean="0"/>
              <a:t>Trop tôt pour mesure l’impact sur les apprentissages des élèves</a:t>
            </a:r>
          </a:p>
        </p:txBody>
      </p:sp>
    </p:spTree>
    <p:extLst>
      <p:ext uri="{BB962C8B-B14F-4D97-AF65-F5344CB8AC3E}">
        <p14:creationId xmlns:p14="http://schemas.microsoft.com/office/powerpoint/2010/main" val="21801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31906" r="27733" b="29895"/>
          <a:stretch/>
        </p:blipFill>
        <p:spPr bwMode="auto">
          <a:xfrm>
            <a:off x="508955" y="325335"/>
            <a:ext cx="10903515" cy="626858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31018" y="115148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Enseignants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8668739">
            <a:off x="4589113" y="2225464"/>
            <a:ext cx="2743200" cy="319267"/>
          </a:xfrm>
          <a:prstGeom prst="rightArrow">
            <a:avLst>
              <a:gd name="adj1" fmla="val 50000"/>
              <a:gd name="adj2" fmla="val 112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3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changement remarquable de relations entre les enseignants et les élèves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Apprentissage par compétences</a:t>
            </a:r>
          </a:p>
          <a:p>
            <a:r>
              <a:rPr lang="fr-FR" sz="4000" dirty="0" smtClean="0"/>
              <a:t>Évolution des pratiques d’évaluation</a:t>
            </a:r>
          </a:p>
          <a:p>
            <a:r>
              <a:rPr lang="fr-FR" sz="4000" dirty="0" smtClean="0"/>
              <a:t>Mise en place des EPI</a:t>
            </a:r>
          </a:p>
          <a:p>
            <a:r>
              <a:rPr lang="fr-FR" sz="4000" dirty="0" smtClean="0"/>
              <a:t>Accompagnement personnalisé</a:t>
            </a:r>
          </a:p>
          <a:p>
            <a:r>
              <a:rPr lang="fr-FR" sz="4000" dirty="0" smtClean="0"/>
              <a:t>Travail de groupe</a:t>
            </a:r>
          </a:p>
        </p:txBody>
      </p:sp>
    </p:spTree>
    <p:extLst>
      <p:ext uri="{BB962C8B-B14F-4D97-AF65-F5344CB8AC3E}">
        <p14:creationId xmlns:p14="http://schemas.microsoft.com/office/powerpoint/2010/main" val="29689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26253" r="27412" b="35505"/>
          <a:stretch/>
        </p:blipFill>
        <p:spPr bwMode="auto">
          <a:xfrm>
            <a:off x="855893" y="310550"/>
            <a:ext cx="10479219" cy="618026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31018" y="115148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Enseignants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8668739">
            <a:off x="4589113" y="2225464"/>
            <a:ext cx="2743200" cy="319267"/>
          </a:xfrm>
          <a:prstGeom prst="rightArrow">
            <a:avLst>
              <a:gd name="adj1" fmla="val 50000"/>
              <a:gd name="adj2" fmla="val 112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5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27468" t="29678" r="28126" b="31796"/>
          <a:stretch/>
        </p:blipFill>
        <p:spPr bwMode="auto">
          <a:xfrm>
            <a:off x="701346" y="365125"/>
            <a:ext cx="10652454" cy="623927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31018" y="115148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Enseignants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8668739">
            <a:off x="4589113" y="2225464"/>
            <a:ext cx="2743200" cy="319267"/>
          </a:xfrm>
          <a:prstGeom prst="rightArrow">
            <a:avLst>
              <a:gd name="adj1" fmla="val 50000"/>
              <a:gd name="adj2" fmla="val 112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457</Words>
  <Application>Microsoft Office PowerPoint</Application>
  <PresentationFormat>Grand écran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ETUDE SUR LA MISE EN ŒUVRE DE LA REFORME DU COLLEGE</vt:lpstr>
      <vt:lpstr>Introduction</vt:lpstr>
      <vt:lpstr>Présentation PowerPoint</vt:lpstr>
      <vt:lpstr>Contexte et réalité des établissements contributeurs</vt:lpstr>
      <vt:lpstr>Effets de la réforme</vt:lpstr>
      <vt:lpstr>Présentation PowerPoint</vt:lpstr>
      <vt:lpstr>Un changement remarquable de relations entre les enseignants et les élèves</vt:lpstr>
      <vt:lpstr>Présentation PowerPoint</vt:lpstr>
      <vt:lpstr>Présentation PowerPoint</vt:lpstr>
      <vt:lpstr>Présentation PowerPoint</vt:lpstr>
      <vt:lpstr>Présentation PowerPoint</vt:lpstr>
      <vt:lpstr>Travail en équipe</vt:lpstr>
      <vt:lpstr>Pour réduire ces tensions</vt:lpstr>
      <vt:lpstr>Des points d’attention</vt:lpstr>
      <vt:lpstr>Des leviers repérés</vt:lpstr>
      <vt:lpstr>En forme d’attentes pour la journée collège</vt:lpstr>
      <vt:lpstr>VERS LA JOURNEE COLLEGE…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Brunet</dc:creator>
  <cp:lastModifiedBy>Jérôme Brunet</cp:lastModifiedBy>
  <cp:revision>15</cp:revision>
  <dcterms:created xsi:type="dcterms:W3CDTF">2017-11-13T07:13:21Z</dcterms:created>
  <dcterms:modified xsi:type="dcterms:W3CDTF">2017-11-14T13:59:44Z</dcterms:modified>
</cp:coreProperties>
</file>