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59" r:id="rId5"/>
    <p:sldMasterId id="2147483661" r:id="rId6"/>
  </p:sldMasterIdLst>
  <p:notesMasterIdLst>
    <p:notesMasterId r:id="rId31"/>
  </p:notesMasterIdLst>
  <p:handoutMasterIdLst>
    <p:handoutMasterId r:id="rId32"/>
  </p:handoutMasterIdLst>
  <p:sldIdLst>
    <p:sldId id="271" r:id="rId7"/>
    <p:sldId id="369" r:id="rId8"/>
    <p:sldId id="284" r:id="rId9"/>
    <p:sldId id="332" r:id="rId10"/>
    <p:sldId id="333" r:id="rId11"/>
    <p:sldId id="338" r:id="rId12"/>
    <p:sldId id="339" r:id="rId13"/>
    <p:sldId id="365" r:id="rId14"/>
    <p:sldId id="347" r:id="rId15"/>
    <p:sldId id="313" r:id="rId16"/>
    <p:sldId id="331" r:id="rId17"/>
    <p:sldId id="288" r:id="rId18"/>
    <p:sldId id="349" r:id="rId19"/>
    <p:sldId id="350" r:id="rId20"/>
    <p:sldId id="291" r:id="rId21"/>
    <p:sldId id="292" r:id="rId22"/>
    <p:sldId id="352" r:id="rId23"/>
    <p:sldId id="370" r:id="rId24"/>
    <p:sldId id="354" r:id="rId25"/>
    <p:sldId id="355" r:id="rId26"/>
    <p:sldId id="364" r:id="rId27"/>
    <p:sldId id="356" r:id="rId28"/>
    <p:sldId id="357" r:id="rId29"/>
    <p:sldId id="293" r:id="rId3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B008A"/>
    <a:srgbClr val="7800FF"/>
    <a:srgbClr val="8800D1"/>
    <a:srgbClr val="7B00AC"/>
    <a:srgbClr val="6E008E"/>
    <a:srgbClr val="821164"/>
    <a:srgbClr val="070A0F"/>
    <a:srgbClr val="6686A2"/>
    <a:srgbClr val="00919D"/>
    <a:srgbClr val="1B8E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4" autoAdjust="0"/>
    <p:restoredTop sz="94660"/>
  </p:normalViewPr>
  <p:slideViewPr>
    <p:cSldViewPr snapToGrid="0" snapToObjects="1">
      <p:cViewPr varScale="1">
        <p:scale>
          <a:sx n="107" d="100"/>
          <a:sy n="107" d="100"/>
        </p:scale>
        <p:origin x="-163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t>22/06/2018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t>22/06/2018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71951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Type de méthode utilisé dans d’autres dispositifs nationaux tel CEDRE ou indicateurs socle</a:t>
            </a:r>
          </a:p>
          <a:p>
            <a:r>
              <a:rPr lang="fr-FR" dirty="0" smtClean="0"/>
              <a:t>Coupure entre maitrise fragile et satisfaisant = seuil</a:t>
            </a:r>
            <a:r>
              <a:rPr lang="fr-FR" baseline="0" dirty="0" smtClean="0"/>
              <a:t> repris des indicateurs </a:t>
            </a:r>
            <a:r>
              <a:rPr lang="fr-FR" baseline="0" dirty="0" err="1" smtClean="0"/>
              <a:t>lolf</a:t>
            </a:r>
            <a:r>
              <a:rPr lang="fr-FR" baseline="0" dirty="0" smtClean="0"/>
              <a:t> de l’</a:t>
            </a:r>
            <a:r>
              <a:rPr lang="fr-FR" baseline="0" dirty="0" err="1" smtClean="0"/>
              <a:t>expé</a:t>
            </a:r>
            <a:r>
              <a:rPr lang="fr-FR" baseline="0" dirty="0" smtClean="0"/>
              <a:t> 2015</a:t>
            </a:r>
            <a:r>
              <a:rPr lang="fr-FR" dirty="0" smtClean="0"/>
              <a:t> </a:t>
            </a:r>
          </a:p>
          <a:p>
            <a:r>
              <a:rPr lang="fr-FR" dirty="0" smtClean="0"/>
              <a:t>5 % les plus faibles -&gt; score de 160</a:t>
            </a:r>
          </a:p>
          <a:p>
            <a:r>
              <a:rPr lang="fr-FR" dirty="0" smtClean="0"/>
              <a:t>10 % les plus performants -&gt; score de 315</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calcul du niveau de maitrise se fait par domaine dans deux champs disciplinaires, français et mathématiques.</a:t>
            </a:r>
          </a:p>
          <a:p>
            <a:r>
              <a:rPr lang="fr-LU" sz="1200" kern="1200" dirty="0" smtClean="0">
                <a:solidFill>
                  <a:schemeClr val="tx1"/>
                </a:solidFill>
                <a:effectLst/>
                <a:latin typeface="+mn-lt"/>
                <a:ea typeface="+mn-ea"/>
                <a:cs typeface="+mn-cs"/>
              </a:rPr>
              <a:t>Les items permettent de tester les connaissances et compétences associées aux domaines « Outils de la langue » (orthographe, grammaire, lexique)  et « Compréhension de l’écrit » (textes narratifs, textes documentaires et images) pour le français et « Nombres et calculs » (connaitre, résoudre) , « Grandeurs et mesures » (connaitre, résoudre) , « Espace et géométrie » pour les mathématiques.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LU" sz="1200" kern="1200" dirty="0" smtClean="0">
                <a:solidFill>
                  <a:schemeClr val="tx1"/>
                </a:solidFill>
                <a:effectLst/>
                <a:latin typeface="+mn-lt"/>
                <a:ea typeface="+mn-ea"/>
                <a:cs typeface="+mn-cs"/>
              </a:rPr>
              <a:t>Le lendemain de l’évaluation, la feuille de positionnement en français et en mathématiques est disponible. Pour chacun des domaines de la discipline, un positionnement selon quatre niveaux de maitrise est restitué en fonction du score que l’élève a obtenu à l’ensemble des questions contenues dans le module d’orientation et le module adaptatif associé : maitrise insuffisante, maitrise fragile, maitrise satisfaisante, très bonne maitrise. </a:t>
            </a:r>
            <a:endParaRPr lang="fr-FR" sz="1200" kern="1200" dirty="0" smtClean="0">
              <a:solidFill>
                <a:schemeClr val="tx1"/>
              </a:solidFill>
              <a:effectLst/>
              <a:latin typeface="+mn-lt"/>
              <a:ea typeface="+mn-ea"/>
              <a:cs typeface="+mn-cs"/>
            </a:endParaRPr>
          </a:p>
          <a:p>
            <a:r>
              <a:rPr lang="fr-LU"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LU" sz="1200" kern="1200" dirty="0" smtClean="0">
                <a:solidFill>
                  <a:schemeClr val="tx1"/>
                </a:solidFill>
                <a:effectLst/>
                <a:latin typeface="+mn-lt"/>
                <a:ea typeface="+mn-ea"/>
                <a:cs typeface="+mn-cs"/>
              </a:rPr>
              <a:t>La partie adaptative permet de repérer dans chaque domaine de la discipline, les seuils à partir desquels les élèves échouent. Ces seuils sont en mettre en lien avec les connaissances élémentaires nécessaires à une installation pérenne du savoir. Chaque élève commence par un module d’orientation composé de trois à dix items de difficultés différentes puis un niveau lui est attribué en fonction de ses réponses. Le reste du parcours est constitué d’un bloc de cinq items à dix items pour lui permettre de se confronter à des connaissances ou compétences plus difficiles ou plus accessibles selon . A l’issue de ce bloc adaptatif, le niveau de l’élève est confirmé ou infirmé.</a:t>
            </a:r>
            <a:endParaRPr lang="fr-FR" sz="1200" kern="1200" dirty="0" smtClean="0">
              <a:solidFill>
                <a:schemeClr val="tx1"/>
              </a:solidFill>
              <a:effectLst/>
              <a:latin typeface="+mn-lt"/>
              <a:ea typeface="+mn-ea"/>
              <a:cs typeface="+mn-cs"/>
            </a:endParaRPr>
          </a:p>
          <a:p>
            <a:r>
              <a:rPr lang="fr-LU"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LU" sz="1200" kern="1200" dirty="0" smtClean="0">
                <a:solidFill>
                  <a:schemeClr val="tx1"/>
                </a:solidFill>
                <a:effectLst/>
                <a:latin typeface="+mn-lt"/>
                <a:ea typeface="+mn-ea"/>
                <a:cs typeface="+mn-cs"/>
              </a:rPr>
              <a:t>Le positionnement individuel est restitué en fonction du nombre de modules terminés par l’élève. Ainsi, les niveaux de maitrise selon les domaines peuvent différer. Pour information, une non réponse équivaut à une réponse erronée.</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smtClean="0">
                <a:solidFill>
                  <a:schemeClr val="tx1"/>
                </a:solidFill>
                <a:effectLst/>
                <a:latin typeface="+mn-lt"/>
                <a:ea typeface="+mn-ea"/>
                <a:cs typeface="+mn-cs"/>
              </a:rPr>
              <a:t>Descriptif des exercices et activités :</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Comprendre un texte littéraire  et l’interpréter: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mise en œuvre d’une démarche de compréhension à partir d’un texte lu (identification et mémorisation des informations importantes, mise en relation des informations, mise en relation du texte avec ses propres connaissances, mise en relation des liens chronologiques, interprétation à partir de la mise en relation d’indices, explicites ou implicites, interne au texte ou externe), </a:t>
            </a:r>
          </a:p>
          <a:p>
            <a:r>
              <a:rPr lang="fr-FR" sz="1200" kern="1200" dirty="0" smtClean="0">
                <a:solidFill>
                  <a:schemeClr val="tx1"/>
                </a:solidFill>
                <a:effectLst/>
                <a:latin typeface="+mn-lt"/>
                <a:ea typeface="+mn-ea"/>
                <a:cs typeface="+mn-cs"/>
              </a:rPr>
              <a:t>- mobilisation des connaissances lexicales.</a:t>
            </a:r>
          </a:p>
          <a:p>
            <a:r>
              <a:rPr lang="fr-FR" sz="1200" kern="1200" dirty="0" smtClean="0">
                <a:solidFill>
                  <a:schemeClr val="tx1"/>
                </a:solidFill>
                <a:effectLst/>
                <a:latin typeface="+mn-lt"/>
                <a:ea typeface="+mn-ea"/>
                <a:cs typeface="+mn-cs"/>
              </a:rPr>
              <a:t> </a:t>
            </a:r>
          </a:p>
          <a:p>
            <a:r>
              <a:rPr lang="fr-FR" sz="1200" b="1" i="1" kern="1200" dirty="0" smtClean="0">
                <a:solidFill>
                  <a:schemeClr val="tx1"/>
                </a:solidFill>
                <a:effectLst/>
                <a:latin typeface="+mn-lt"/>
                <a:ea typeface="+mn-ea"/>
                <a:cs typeface="+mn-cs"/>
              </a:rPr>
              <a:t>Comprendre des textes, des documents, et des images et les interpréter :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mise en œuvre d’une démarche de compréhension (identification et hiérarchisation des informations importantes, repérage et mise en relation des liens logiques, interprétations à partir de la mise en relation d’indices, explicites ou implicites)</a:t>
            </a:r>
          </a:p>
          <a:p>
            <a:r>
              <a:rPr lang="fr-FR" sz="1200" kern="1200" dirty="0" smtClean="0">
                <a:solidFill>
                  <a:schemeClr val="tx1"/>
                </a:solidFill>
                <a:effectLst/>
                <a:latin typeface="+mn-lt"/>
                <a:ea typeface="+mn-ea"/>
                <a:cs typeface="+mn-cs"/>
              </a:rPr>
              <a:t>-mise en relation des informations des informations dans le cas de documents associant plusieurs supports (texte, image, schéma, tableau, graphiques)</a:t>
            </a:r>
          </a:p>
          <a:p>
            <a:r>
              <a:rPr lang="fr-FR" sz="1200" b="1" i="1" kern="1200" dirty="0" smtClean="0">
                <a:solidFill>
                  <a:schemeClr val="tx1"/>
                </a:solidFill>
                <a:effectLst/>
                <a:latin typeface="+mn-lt"/>
                <a:ea typeface="+mn-ea"/>
                <a:cs typeface="+mn-cs"/>
              </a:rPr>
              <a:t>Etude de la langue </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Identifier les constituants d’une phrase (mise en évidence des groupes syntaxiques), observer le fonctionnement du verbe (reconnaissance du verbe, mémorisation des verbes fréquents), maitriser la forme des mots en lien avec la syntaxe (identification des classes de mots)</a:t>
            </a:r>
          </a:p>
          <a:p>
            <a:pPr lvl="0"/>
            <a:r>
              <a:rPr lang="fr-FR" sz="1200" kern="1200" dirty="0" smtClean="0">
                <a:solidFill>
                  <a:schemeClr val="tx1"/>
                </a:solidFill>
                <a:effectLst/>
                <a:latin typeface="+mn-lt"/>
                <a:ea typeface="+mn-ea"/>
                <a:cs typeface="+mn-cs"/>
              </a:rPr>
              <a:t>Acquérir la structure et l’orthographe des mots (graphie des mots), maitriser la forme des mots en lien avec la syntaxe (accord du verbe avec son sujet, de l’attribut avec le sujet, du participe passé avec être, accords au sein du groupe nominal)</a:t>
            </a:r>
          </a:p>
          <a:p>
            <a:pPr lvl="0"/>
            <a:r>
              <a:rPr lang="fr-FR" sz="1200" kern="1200" dirty="0" smtClean="0">
                <a:solidFill>
                  <a:schemeClr val="tx1"/>
                </a:solidFill>
                <a:effectLst/>
                <a:latin typeface="+mn-lt"/>
                <a:ea typeface="+mn-ea"/>
                <a:cs typeface="+mn-cs"/>
              </a:rPr>
              <a:t>Acquérir la structure et le sens des mots (mise en réseau de mots, analyse du sens des mots, observations morphologiques)</a:t>
            </a:r>
          </a:p>
          <a:p>
            <a:pPr eaLnBrk="1" hangingPunct="1">
              <a:spcBef>
                <a:spcPct val="0"/>
              </a:spcBef>
            </a:pPr>
            <a:endParaRPr lang="fr-FR" dirty="0" smtClean="0"/>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13</a:t>
            </a:fld>
            <a:endParaRPr lang="fr-FR" sz="1300">
              <a:latin typeface="Calibri" pitchFamily="34"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smtClean="0">
                <a:solidFill>
                  <a:schemeClr val="tx1"/>
                </a:solidFill>
                <a:effectLst/>
                <a:latin typeface="+mn-lt"/>
                <a:ea typeface="+mn-ea"/>
                <a:cs typeface="+mn-cs"/>
              </a:rPr>
              <a:t>Descriptif des exercices et activités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Nombres et calculs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Utiliser et représenter les grands nombres entiers et de nombres décimaux : connaissance des unités de numération, fractions simples,…</a:t>
            </a:r>
          </a:p>
          <a:p>
            <a:r>
              <a:rPr lang="fr-FR" sz="1200" kern="1200" dirty="0" smtClean="0">
                <a:solidFill>
                  <a:schemeClr val="tx1"/>
                </a:solidFill>
                <a:effectLst/>
                <a:latin typeface="+mn-lt"/>
                <a:ea typeface="+mn-ea"/>
                <a:cs typeface="+mn-cs"/>
              </a:rPr>
              <a:t>- Calculer avec les grands nombres entiers et de nombres décimaux : addition, soustraction, multiplication, division, fractions simples, calcul mental, calcul posé,…</a:t>
            </a:r>
          </a:p>
          <a:p>
            <a:r>
              <a:rPr lang="fr-FR" sz="1200" kern="1200" dirty="0" smtClean="0">
                <a:solidFill>
                  <a:schemeClr val="tx1"/>
                </a:solidFill>
                <a:effectLst/>
                <a:latin typeface="+mn-lt"/>
                <a:ea typeface="+mn-ea"/>
                <a:cs typeface="+mn-cs"/>
              </a:rPr>
              <a:t>- Résoudre des problèmes en utilisant des fractions simples, des nombres décimaux et le calcul : problèmes mettant en jeu les quatre opérations, prélèvement de données à partir de tableaux, situations de proportionnalité, …</a:t>
            </a:r>
          </a:p>
          <a:p>
            <a:r>
              <a:rPr lang="fr-FR" sz="1200" b="1"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Espace et géométrie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Reconnaitre, nommer, décrire quelques solides et figures géométriques : reconnaissance et description de figures simples  ou complexes (triangles, quadrilatères particuliers), de solides, représentation de solides (patrons), programme de construction.</a:t>
            </a:r>
          </a:p>
          <a:p>
            <a:r>
              <a:rPr lang="fr-FR" sz="1200" kern="1200" dirty="0" smtClean="0">
                <a:solidFill>
                  <a:schemeClr val="tx1"/>
                </a:solidFill>
                <a:effectLst/>
                <a:latin typeface="+mn-lt"/>
                <a:ea typeface="+mn-ea"/>
                <a:cs typeface="+mn-cs"/>
              </a:rPr>
              <a:t>	- Reconnaitre et utiliser quelques relations géométriques : perpendicularité, parallélisme, symétrie.</a:t>
            </a:r>
          </a:p>
          <a:p>
            <a:r>
              <a:rPr lang="fr-FR" sz="1200" b="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Grandeurs et mesures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Comparer, estimer, mesurer des grandeurs géométriques, utiliser le lexique, les unités de ces grandeurs: choix d’unités de mesure.</a:t>
            </a:r>
          </a:p>
          <a:p>
            <a:pPr marL="171450" indent="-171450">
              <a:buFontTx/>
              <a:buChar char="-"/>
            </a:pPr>
            <a:r>
              <a:rPr lang="fr-FR" sz="1200" kern="1200" dirty="0" smtClean="0">
                <a:solidFill>
                  <a:schemeClr val="tx1"/>
                </a:solidFill>
                <a:effectLst/>
                <a:latin typeface="+mn-lt"/>
                <a:ea typeface="+mn-ea"/>
                <a:cs typeface="+mn-cs"/>
              </a:rPr>
              <a:t>Résoudre des problèmes impliquant des grandeurs : unités de mesure (temps, monnaie), calcul de longueur, de périmètres, d’aires.</a:t>
            </a:r>
          </a:p>
          <a:p>
            <a:pPr marL="171450" indent="-171450">
              <a:buFontTx/>
              <a:buChar char="-"/>
            </a:pP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L’item appelé « calculatrice cassée </a:t>
            </a:r>
            <a:r>
              <a:rPr lang="fr-FR" sz="1200" kern="1200" dirty="0" smtClean="0">
                <a:solidFill>
                  <a:schemeClr val="tx1"/>
                </a:solidFill>
                <a:effectLst/>
                <a:latin typeface="+mn-lt"/>
                <a:ea typeface="+mn-ea"/>
                <a:cs typeface="+mn-cs"/>
              </a:rPr>
              <a:t>» est un item dit « interactif » qui nécessite des ressources assez importantes en CPU et en bande passante. C’est d’ailleurs pour une de ces raisons que l’outil diagnostic avait été modifié et durcit en terme d’exigences.</a:t>
            </a:r>
          </a:p>
          <a:p>
            <a:r>
              <a:rPr lang="fr-FR" sz="1200" kern="1200" dirty="0" smtClean="0">
                <a:solidFill>
                  <a:schemeClr val="tx1"/>
                </a:solidFill>
                <a:effectLst/>
                <a:latin typeface="+mn-lt"/>
                <a:ea typeface="+mn-ea"/>
                <a:cs typeface="+mn-cs"/>
              </a:rPr>
              <a:t>Pour certains établissements dont le diagnostic était réservé, il est possible que pour cet item, l’affichage soit difficile. Cet item est présent dans les deux niveaux (haut et bas), il est placé pour chaque parcours à la fin du bloc d’exercices sur les nombres et calculs – résoudre des problèmes.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Concrètement, lorsque le cas de blocage (ou impossibilité d’affichage de cet item)  se présente, il faut dire aux élèves de cliquer sur « suivant » - attention sous Mozilla il est possible que ce bouton devienne inactif -  ce n’est pas le cas sous Chrome.</a:t>
            </a:r>
          </a:p>
          <a:p>
            <a:r>
              <a:rPr lang="fr-FR" sz="1200" kern="1200" dirty="0" smtClean="0">
                <a:solidFill>
                  <a:schemeClr val="tx1"/>
                </a:solidFill>
                <a:effectLst/>
                <a:latin typeface="+mn-lt"/>
                <a:ea typeface="+mn-ea"/>
                <a:cs typeface="+mn-cs"/>
              </a:rPr>
              <a:t>Pour information, cet item n’entre pas en compte dans le calcul des scores qui sont restitués de manière individuelle le lendemain des passations. Cela n’altèrera donc pas la qualité des résultats. Nous tiendrons compte des contraintes matérielles lors de la restitution consolidée de mars, cet item faisant l’objet d’un traitement à part. Il était placé dans l’évaluation à titre expérimental.</a:t>
            </a:r>
          </a:p>
          <a:p>
            <a:pPr marL="0" indent="0">
              <a:buFontTx/>
              <a:buNone/>
            </a:pPr>
            <a:endParaRPr lang="fr-FR" sz="1200" kern="1200" dirty="0" smtClean="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14</a:t>
            </a:fld>
            <a:endParaRPr lang="fr-FR" sz="1300">
              <a:latin typeface="Calibri"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9B008A"/>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89700277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hasCustomPrompt="1"/>
          </p:nvPr>
        </p:nvSpPr>
        <p:spPr>
          <a:xfrm>
            <a:off x="1090609" y="3472208"/>
            <a:ext cx="7596190" cy="1752600"/>
          </a:xfrm>
        </p:spPr>
        <p:txBody>
          <a:bodyPr/>
          <a:lstStyle>
            <a:lvl1pPr marL="0" indent="0" algn="l">
              <a:buNone/>
              <a:defRPr>
                <a:solidFill>
                  <a:srgbClr val="9B00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SG – DEPP</a:t>
            </a:r>
          </a:p>
          <a:p>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smtClean="0"/>
              <a:t>Cliquez pour modifier les styles du texte du masque</a:t>
            </a:r>
            <a:endParaRPr lang="fr-FR" dirty="0"/>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smtClean="0"/>
              <a:t>Cliquez pour modifier les styles du texte du masque</a:t>
            </a:r>
            <a:endParaRPr lang="fr-FR" dirty="0"/>
          </a:p>
        </p:txBody>
      </p:sp>
    </p:spTree>
    <p:extLst>
      <p:ext uri="{BB962C8B-B14F-4D97-AF65-F5344CB8AC3E}">
        <p14:creationId xmlns:p14="http://schemas.microsoft.com/office/powerpoint/2010/main" val="4024325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4" name="Connecteur droit 13"/>
          <p:cNvCxnSpPr/>
          <p:nvPr userDrawn="1"/>
        </p:nvCxnSpPr>
        <p:spPr>
          <a:xfrm>
            <a:off x="698885" y="1295400"/>
            <a:ext cx="7173849"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V="1">
            <a:off x="7872734" y="872640"/>
            <a:ext cx="642246" cy="41988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699180" y="0"/>
            <a:ext cx="1" cy="1286937"/>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b="1" dirty="0" smtClean="0">
                <a:solidFill>
                  <a:srgbClr val="9B008A"/>
                </a:solidFill>
              </a:rPr>
              <a:t>SG  -  DEPP B</a:t>
            </a:r>
            <a:r>
              <a:rPr lang="fr-FR" dirty="0" smtClean="0">
                <a:solidFill>
                  <a:srgbClr val="00919D"/>
                </a:solidFill>
              </a:rPr>
              <a:t/>
            </a:r>
            <a:br>
              <a:rPr lang="fr-FR" dirty="0" smtClean="0">
                <a:solidFill>
                  <a:srgbClr val="00919D"/>
                </a:solidFill>
              </a:rPr>
            </a:br>
            <a:r>
              <a:rPr lang="fr-FR" dirty="0" smtClean="0">
                <a:solidFill>
                  <a:schemeClr val="tx1">
                    <a:lumMod val="75000"/>
                    <a:lumOff val="25000"/>
                  </a:schemeClr>
                </a:solidFill>
              </a:rPr>
              <a:t>titre de la présentation</a:t>
            </a:r>
          </a:p>
          <a:p>
            <a:endParaRPr lang="fr-FR" dirty="0"/>
          </a:p>
        </p:txBody>
      </p:sp>
      <p:sp>
        <p:nvSpPr>
          <p:cNvPr id="12"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dirty="0" smtClean="0">
                <a:solidFill>
                  <a:schemeClr val="tx1">
                    <a:lumMod val="75000"/>
                    <a:lumOff val="25000"/>
                  </a:schemeClr>
                </a:solidFill>
              </a:rPr>
              <a:t>JJ/MM/AAAA</a:t>
            </a:r>
          </a:p>
          <a:p>
            <a:endParaRPr lang="fr-FR" dirty="0"/>
          </a:p>
        </p:txBody>
      </p:sp>
      <p:pic>
        <p:nvPicPr>
          <p:cNvPr id="4" name="Image 3" descr="2017_MEN_SUP_doublelogo_horiz.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 id="2147483681" r:id="rId5"/>
  </p:sldLayoutIdLst>
  <p:timing>
    <p:tnLst>
      <p:par>
        <p:cTn id="1" dur="indefinite" restart="never" nodeType="tmRoot"/>
      </p:par>
    </p:tnLst>
  </p:timing>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9B008A"/>
          </a:solidFill>
          <a:latin typeface="+mn-lt"/>
          <a:ea typeface="+mn-ea"/>
          <a:cs typeface="+mn-cs"/>
        </a:defRPr>
      </a:lvl1pPr>
      <a:lvl2pPr marL="627063" indent="-169863" algn="l" defTabSz="457200" rtl="0" eaLnBrk="1" latinLnBrk="0" hangingPunct="1">
        <a:spcBef>
          <a:spcPct val="20000"/>
        </a:spcBef>
        <a:buClr>
          <a:srgbClr val="9B008A"/>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9B008A"/>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9" name="Connecteur droit 8"/>
          <p:cNvCxnSpPr/>
          <p:nvPr userDrawn="1"/>
        </p:nvCxnSpPr>
        <p:spPr>
          <a:xfrm>
            <a:off x="698885" y="5516417"/>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6995213" y="4489080"/>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8885" y="0"/>
            <a:ext cx="295" cy="5507953"/>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dirty="0" smtClean="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b="1" dirty="0" smtClean="0">
                <a:solidFill>
                  <a:srgbClr val="9B008A"/>
                </a:solidFill>
              </a:rPr>
              <a:t>SG  -  DEPP</a:t>
            </a:r>
            <a:r>
              <a:rPr lang="fr-FR" dirty="0" smtClean="0">
                <a:solidFill>
                  <a:srgbClr val="00919D"/>
                </a:solidFill>
              </a:rPr>
              <a:t/>
            </a:r>
            <a:br>
              <a:rPr lang="fr-FR" dirty="0" smtClean="0">
                <a:solidFill>
                  <a:srgbClr val="00919D"/>
                </a:solidFill>
              </a:rPr>
            </a:br>
            <a:r>
              <a:rPr lang="fr-FR" dirty="0" smtClean="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timing>
    <p:tnLst>
      <p:par>
        <p:cTn id="1" dur="indefinite" restart="never" nodeType="tmRoot"/>
      </p:par>
    </p:tnLst>
  </p:timing>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9B008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smtClean="0"/>
              <a:t>Cliquez pour modifier </a:t>
            </a:r>
            <a:br>
              <a:rPr lang="fr-FR" dirty="0" smtClean="0"/>
            </a:br>
            <a:r>
              <a:rPr lang="fr-FR" dirty="0" smtClean="0"/>
              <a:t>les styles du texte du masque</a:t>
            </a:r>
          </a:p>
          <a:p>
            <a:pPr lvl="0"/>
            <a:endParaRPr lang="fr-FR" dirty="0" smtClean="0"/>
          </a:p>
        </p:txBody>
      </p:sp>
      <p:sp>
        <p:nvSpPr>
          <p:cNvPr id="6" name="Espace réservé du numéro de diapositive 5"/>
          <p:cNvSpPr>
            <a:spLocks noGrp="1"/>
          </p:cNvSpPr>
          <p:nvPr>
            <p:ph type="sldNum" sz="quarter" idx="4"/>
          </p:nvPr>
        </p:nvSpPr>
        <p:spPr>
          <a:xfrm>
            <a:off x="8249851" y="6390910"/>
            <a:ext cx="351529" cy="365125"/>
          </a:xfrm>
          <a:prstGeom prst="rect">
            <a:avLst/>
          </a:prstGeom>
        </p:spPr>
        <p:txBody>
          <a:bodyPr vert="horz" lIns="91440" tIns="45720" rIns="91440" bIns="45720" rtlCol="0" anchor="ctr"/>
          <a:lstStyle>
            <a:lvl1pPr algn="r">
              <a:defRPr sz="1000" b="1">
                <a:solidFill>
                  <a:srgbClr val="000000"/>
                </a:solidFill>
              </a:defRPr>
            </a:lvl1pPr>
          </a:lstStyle>
          <a:p>
            <a:fld id="{C6B7B3CB-E3BA-F74C-AB76-86EFC5843CD6}" type="slidenum">
              <a:rPr lang="fr-FR" smtClean="0"/>
              <a:pPr/>
              <a:t>‹N°›</a:t>
            </a:fld>
            <a:endParaRPr lang="fr-FR" dirty="0"/>
          </a:p>
        </p:txBody>
      </p:sp>
      <p:cxnSp>
        <p:nvCxnSpPr>
          <p:cNvPr id="10" name="Connecteur droit 9"/>
          <p:cNvCxnSpPr/>
          <p:nvPr userDrawn="1"/>
        </p:nvCxnSpPr>
        <p:spPr>
          <a:xfrm>
            <a:off x="698885" y="3893512"/>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userDrawn="1"/>
        </p:nvCxnSpPr>
        <p:spPr>
          <a:xfrm flipV="1">
            <a:off x="6995213" y="2866175"/>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H="1" flipV="1">
            <a:off x="699180" y="0"/>
            <a:ext cx="1" cy="388504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dirty="0" smtClean="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b="1" dirty="0" smtClean="0">
                <a:solidFill>
                  <a:srgbClr val="9B008A"/>
                </a:solidFill>
              </a:rPr>
              <a:t>SG  -  DEPP B</a:t>
            </a:r>
            <a:r>
              <a:rPr lang="fr-FR" dirty="0" smtClean="0">
                <a:solidFill>
                  <a:srgbClr val="00919D"/>
                </a:solidFill>
              </a:rPr>
              <a:t/>
            </a:r>
            <a:br>
              <a:rPr lang="fr-FR" dirty="0" smtClean="0">
                <a:solidFill>
                  <a:srgbClr val="00919D"/>
                </a:solidFill>
              </a:rPr>
            </a:br>
            <a:r>
              <a:rPr lang="fr-FR" dirty="0" smtClean="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9B008A"/>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0912" y="622476"/>
            <a:ext cx="7596190" cy="1752600"/>
          </a:xfrm>
        </p:spPr>
        <p:txBody>
          <a:bodyPr>
            <a:normAutofit fontScale="85000" lnSpcReduction="10000"/>
          </a:bodyPr>
          <a:lstStyle/>
          <a:p>
            <a:r>
              <a:rPr lang="fr-FR" dirty="0" smtClean="0"/>
              <a:t>Outils d’évaluation pour l’accompagnement des élèves</a:t>
            </a:r>
          </a:p>
          <a:p>
            <a:r>
              <a:rPr lang="fr-FR" dirty="0" smtClean="0"/>
              <a:t>second </a:t>
            </a:r>
            <a:r>
              <a:rPr lang="fr-FR" dirty="0" smtClean="0"/>
              <a:t>degré</a:t>
            </a:r>
          </a:p>
          <a:p>
            <a:r>
              <a:rPr lang="fr-FR" dirty="0" smtClean="0"/>
              <a:t>Présentation représentants personnels de direction</a:t>
            </a:r>
            <a:endParaRPr lang="fr-FR" dirty="0"/>
          </a:p>
        </p:txBody>
      </p:sp>
      <p:sp>
        <p:nvSpPr>
          <p:cNvPr id="8" name="Espace réservé du numéro de diapositive 4"/>
          <p:cNvSpPr>
            <a:spLocks noGrp="1"/>
          </p:cNvSpPr>
          <p:nvPr>
            <p:ph type="sldNum" sz="quarter" idx="12"/>
          </p:nvPr>
        </p:nvSpPr>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objectifs </a:t>
            </a:r>
            <a:r>
              <a:rPr lang="fr-FR" dirty="0" smtClean="0">
                <a:solidFill>
                  <a:schemeClr val="tx1"/>
                </a:solidFill>
              </a:rPr>
              <a:t>de l’évaluation sixième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10</a:t>
            </a:fld>
            <a:endParaRPr lang="fr-FR" dirty="0"/>
          </a:p>
        </p:txBody>
      </p:sp>
      <p:sp>
        <p:nvSpPr>
          <p:cNvPr id="4" name="Espace réservé du texte 3"/>
          <p:cNvSpPr>
            <a:spLocks noGrp="1"/>
          </p:cNvSpPr>
          <p:nvPr>
            <p:ph type="body" sz="quarter" idx="13"/>
          </p:nvPr>
        </p:nvSpPr>
        <p:spPr/>
        <p:txBody>
          <a:bodyPr>
            <a:normAutofit/>
          </a:bodyPr>
          <a:lstStyle/>
          <a:p>
            <a:r>
              <a:rPr lang="fr-FR" dirty="0" smtClean="0"/>
              <a:t>La </a:t>
            </a:r>
            <a:r>
              <a:rPr lang="fr-FR" dirty="0"/>
              <a:t>Depp reconduira </a:t>
            </a:r>
            <a:r>
              <a:rPr lang="fr-FR" dirty="0" smtClean="0"/>
              <a:t>une </a:t>
            </a:r>
            <a:r>
              <a:rPr lang="fr-FR" dirty="0"/>
              <a:t>évaluation exhaustive au niveau 6° des acquis des élèves dans </a:t>
            </a:r>
            <a:r>
              <a:rPr lang="fr-FR" dirty="0" smtClean="0"/>
              <a:t>certains des </a:t>
            </a:r>
            <a:r>
              <a:rPr lang="fr-FR" dirty="0"/>
              <a:t>domaines </a:t>
            </a:r>
            <a:r>
              <a:rPr lang="fr-FR" dirty="0" smtClean="0"/>
              <a:t>relatifs au </a:t>
            </a:r>
            <a:r>
              <a:rPr lang="fr-FR" dirty="0"/>
              <a:t>français et </a:t>
            </a:r>
            <a:r>
              <a:rPr lang="fr-FR" dirty="0" smtClean="0"/>
              <a:t>aux </a:t>
            </a:r>
            <a:r>
              <a:rPr lang="fr-FR" dirty="0"/>
              <a:t>mathématiques </a:t>
            </a:r>
            <a:endParaRPr lang="fr-FR" dirty="0" smtClean="0"/>
          </a:p>
          <a:p>
            <a:r>
              <a:rPr lang="fr-FR" dirty="0" smtClean="0"/>
              <a:t>Chaque </a:t>
            </a:r>
            <a:r>
              <a:rPr lang="fr-FR" dirty="0"/>
              <a:t>élève bénéficiera d’un retour individualisé et les résultats seront consolidés pour permettre des exploitations locales. </a:t>
            </a:r>
            <a:r>
              <a:rPr lang="fr-FR" b="1" dirty="0"/>
              <a:t> </a:t>
            </a:r>
            <a:endParaRPr lang="fr-FR" b="1" dirty="0" smtClean="0"/>
          </a:p>
          <a:p>
            <a:pPr marL="0" indent="0">
              <a:buNone/>
            </a:pPr>
            <a:endParaRPr lang="fr-FR" dirty="0"/>
          </a:p>
          <a:p>
            <a:pPr marL="0" indent="0">
              <a:buNone/>
            </a:pPr>
            <a:r>
              <a:rPr lang="fr-FR" b="1" dirty="0"/>
              <a:t>Objectifs</a:t>
            </a:r>
            <a:endParaRPr lang="fr-FR" dirty="0"/>
          </a:p>
          <a:p>
            <a:pPr lvl="0"/>
            <a:r>
              <a:rPr lang="fr-FR" dirty="0"/>
              <a:t>Permettre aux équipes pédagogiques de disposer </a:t>
            </a:r>
            <a:r>
              <a:rPr lang="fr-FR" dirty="0" smtClean="0"/>
              <a:t>d’un bilan des acquis et besoins </a:t>
            </a:r>
            <a:r>
              <a:rPr lang="fr-FR" dirty="0"/>
              <a:t>de chaque </a:t>
            </a:r>
            <a:r>
              <a:rPr lang="fr-FR" dirty="0" smtClean="0"/>
              <a:t>élève dans certains domaines.</a:t>
            </a:r>
            <a:endParaRPr lang="fr-FR" dirty="0"/>
          </a:p>
          <a:p>
            <a:pPr lvl="0"/>
            <a:r>
              <a:rPr lang="fr-FR" dirty="0"/>
              <a:t>Mettre à disposition des équipes de terrain une aide au pilotage pédagogique des réseaux </a:t>
            </a:r>
            <a:r>
              <a:rPr lang="fr-FR" dirty="0" smtClean="0"/>
              <a:t>écoles-collège.</a:t>
            </a:r>
            <a:endParaRPr lang="fr-FR" dirty="0"/>
          </a:p>
          <a:p>
            <a:pPr lvl="0"/>
            <a:r>
              <a:rPr lang="fr-FR" dirty="0"/>
              <a:t>Enrichir les outils de pilotage </a:t>
            </a:r>
            <a:r>
              <a:rPr lang="fr-FR" dirty="0" smtClean="0"/>
              <a:t>académique.</a:t>
            </a:r>
            <a:endParaRPr lang="fr-FR" dirty="0"/>
          </a:p>
        </p:txBody>
      </p:sp>
    </p:spTree>
    <p:extLst>
      <p:ext uri="{BB962C8B-B14F-4D97-AF65-F5344CB8AC3E}">
        <p14:creationId xmlns:p14="http://schemas.microsoft.com/office/powerpoint/2010/main" val="4201016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calendrier et l’organisation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11</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smtClean="0"/>
              <a:t>septembre 2018 : mise </a:t>
            </a:r>
            <a:r>
              <a:rPr lang="fr-FR" dirty="0"/>
              <a:t>en ligne pour les enseignants d’exemple d’épreuves 2017 libérées précisant la nature de l’exercice, la raison de son choix, les interprétations possibles des </a:t>
            </a:r>
            <a:r>
              <a:rPr lang="fr-FR" dirty="0" smtClean="0"/>
              <a:t>réponses</a:t>
            </a:r>
          </a:p>
          <a:p>
            <a:pPr marL="0" indent="0">
              <a:buNone/>
            </a:pPr>
            <a:endParaRPr lang="fr-FR" dirty="0"/>
          </a:p>
          <a:p>
            <a:r>
              <a:rPr lang="fr-FR" dirty="0" smtClean="0"/>
              <a:t>Fin septembre 2018 : </a:t>
            </a:r>
            <a:r>
              <a:rPr lang="fr-FR" dirty="0"/>
              <a:t>o</a:t>
            </a:r>
            <a:r>
              <a:rPr lang="fr-FR" dirty="0" smtClean="0"/>
              <a:t>uverture </a:t>
            </a:r>
            <a:r>
              <a:rPr lang="fr-FR" dirty="0"/>
              <a:t>de la plateforme pour les collèges et </a:t>
            </a:r>
            <a:r>
              <a:rPr lang="fr-FR" dirty="0" smtClean="0"/>
              <a:t>mise </a:t>
            </a:r>
            <a:r>
              <a:rPr lang="fr-FR" dirty="0"/>
              <a:t>à disposition des </a:t>
            </a:r>
            <a:r>
              <a:rPr lang="fr-FR" dirty="0" smtClean="0"/>
              <a:t>tests.</a:t>
            </a:r>
          </a:p>
          <a:p>
            <a:endParaRPr lang="fr-FR" dirty="0" smtClean="0"/>
          </a:p>
          <a:p>
            <a:r>
              <a:rPr lang="fr-FR" dirty="0" smtClean="0"/>
              <a:t>01 au 19 octobre 2018 : passation des évaluations</a:t>
            </a:r>
          </a:p>
          <a:p>
            <a:pPr marL="0" indent="0">
              <a:buNone/>
            </a:pPr>
            <a:endParaRPr lang="fr-FR" dirty="0"/>
          </a:p>
          <a:p>
            <a:pPr lvl="0"/>
            <a:r>
              <a:rPr lang="fr-FR" dirty="0" smtClean="0"/>
              <a:t>Deux </a:t>
            </a:r>
            <a:r>
              <a:rPr lang="fr-FR" dirty="0"/>
              <a:t>séquences de 50 minutes : français et </a:t>
            </a:r>
            <a:r>
              <a:rPr lang="fr-FR" dirty="0" smtClean="0"/>
              <a:t>mathématiques</a:t>
            </a:r>
          </a:p>
          <a:p>
            <a:pPr lvl="0"/>
            <a:endParaRPr lang="fr-FR" dirty="0"/>
          </a:p>
          <a:p>
            <a:pPr lvl="0"/>
            <a:r>
              <a:rPr lang="fr-FR" dirty="0"/>
              <a:t>Processus adaptatif : après une première série d’exercices, l’élève est orienté vers une seconde série en fonction de ses </a:t>
            </a:r>
            <a:r>
              <a:rPr lang="fr-FR" dirty="0" smtClean="0"/>
              <a:t>résultats</a:t>
            </a:r>
          </a:p>
          <a:p>
            <a:pPr lvl="0"/>
            <a:endParaRPr lang="fr-FR" dirty="0"/>
          </a:p>
          <a:p>
            <a:r>
              <a:rPr lang="fr-FR" dirty="0" smtClean="0"/>
              <a:t>Correction </a:t>
            </a:r>
            <a:r>
              <a:rPr lang="fr-FR" dirty="0"/>
              <a:t>automatisée, stockage et traitement </a:t>
            </a:r>
            <a:r>
              <a:rPr lang="fr-FR" dirty="0" err="1" smtClean="0"/>
              <a:t>anonymisé</a:t>
            </a:r>
            <a:endParaRPr lang="fr-FR" dirty="0" smtClean="0"/>
          </a:p>
          <a:p>
            <a:pPr marL="0" indent="0">
              <a:buNone/>
            </a:pPr>
            <a:endParaRPr lang="fr-FR" dirty="0"/>
          </a:p>
          <a:p>
            <a:r>
              <a:rPr lang="fr-FR" dirty="0"/>
              <a:t>Traitement  individualisé à la DEPP</a:t>
            </a:r>
          </a:p>
          <a:p>
            <a:endParaRPr lang="fr-FR" dirty="0" smtClean="0"/>
          </a:p>
          <a:p>
            <a:pPr lvl="0"/>
            <a:endParaRPr lang="fr-FR" dirty="0" smtClean="0"/>
          </a:p>
          <a:p>
            <a:endParaRPr lang="fr-FR" dirty="0"/>
          </a:p>
        </p:txBody>
      </p:sp>
    </p:spTree>
    <p:extLst>
      <p:ext uri="{BB962C8B-B14F-4D97-AF65-F5344CB8AC3E}">
        <p14:creationId xmlns:p14="http://schemas.microsoft.com/office/powerpoint/2010/main" val="3786379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tx1"/>
                </a:solidFill>
              </a:rPr>
              <a:t>La </a:t>
            </a:r>
            <a:r>
              <a:rPr lang="fr-FR" dirty="0" smtClean="0">
                <a:solidFill>
                  <a:schemeClr val="tx1"/>
                </a:solidFill>
              </a:rPr>
              <a:t>conception</a:t>
            </a:r>
            <a:r>
              <a:rPr lang="fr-FR" dirty="0">
                <a:solidFill>
                  <a:schemeClr val="tx1"/>
                </a:solidFill>
              </a:rPr>
              <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12</a:t>
            </a:fld>
            <a:endParaRPr lang="fr-FR" dirty="0"/>
          </a:p>
        </p:txBody>
      </p:sp>
      <p:sp>
        <p:nvSpPr>
          <p:cNvPr id="4" name="Espace réservé du texte 3"/>
          <p:cNvSpPr>
            <a:spLocks noGrp="1"/>
          </p:cNvSpPr>
          <p:nvPr>
            <p:ph type="body" sz="quarter" idx="13"/>
          </p:nvPr>
        </p:nvSpPr>
        <p:spPr/>
        <p:txBody>
          <a:bodyPr/>
          <a:lstStyle/>
          <a:p>
            <a:pPr lvl="1"/>
            <a:r>
              <a:rPr lang="fr-FR" sz="2000" dirty="0" smtClean="0"/>
              <a:t> Orientations  DEPP, DGESCO et IGEN</a:t>
            </a:r>
          </a:p>
          <a:p>
            <a:pPr marL="457200" lvl="1" indent="0">
              <a:buNone/>
            </a:pPr>
            <a:endParaRPr lang="fr-FR" sz="2000" dirty="0"/>
          </a:p>
          <a:p>
            <a:pPr lvl="1"/>
            <a:r>
              <a:rPr lang="fr-FR" sz="2000" dirty="0" smtClean="0"/>
              <a:t> Conception </a:t>
            </a:r>
            <a:r>
              <a:rPr lang="fr-FR" sz="2000" dirty="0"/>
              <a:t>par des groupes experts </a:t>
            </a:r>
            <a:r>
              <a:rPr lang="fr-FR" sz="2000" dirty="0" smtClean="0"/>
              <a:t>d’enseignants, selon les processus DEPP</a:t>
            </a:r>
          </a:p>
          <a:p>
            <a:pPr marL="457200" lvl="1" indent="0">
              <a:buNone/>
            </a:pPr>
            <a:endParaRPr lang="fr-FR" sz="2000" dirty="0"/>
          </a:p>
          <a:p>
            <a:pPr lvl="1"/>
            <a:r>
              <a:rPr lang="fr-FR" sz="2000" dirty="0" smtClean="0"/>
              <a:t>Comparabilité de résultats au cours du temps : reprise de certains items et ajouts de nouveaux issus de l’expérimentation </a:t>
            </a:r>
            <a:endParaRPr lang="fr-FR" sz="2000" dirty="0"/>
          </a:p>
          <a:p>
            <a:endParaRPr lang="fr-FR" dirty="0"/>
          </a:p>
        </p:txBody>
      </p:sp>
    </p:spTree>
    <p:extLst>
      <p:ext uri="{BB962C8B-B14F-4D97-AF65-F5344CB8AC3E}">
        <p14:creationId xmlns:p14="http://schemas.microsoft.com/office/powerpoint/2010/main" val="3903353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smtClean="0">
                <a:effectLst>
                  <a:outerShdw blurRad="38100" dist="38100" dir="2700000" algn="tl">
                    <a:srgbClr val="C0C0C0"/>
                  </a:outerShdw>
                </a:effectLst>
                <a:latin typeface="Lucida Grande"/>
                <a:ea typeface="MS PGothic" charset="-128"/>
              </a:rPr>
              <a:t>Français</a:t>
            </a:r>
            <a:endParaRPr lang="fr-FR" sz="1600" dirty="0">
              <a:effectLst>
                <a:outerShdw blurRad="38100" dist="38100" dir="2700000" algn="tl">
                  <a:srgbClr val="C0C0C0"/>
                </a:outerShdw>
              </a:effectLst>
              <a:latin typeface="Lucida Grande"/>
              <a:ea typeface="MS PGothic" charset="-128"/>
            </a:endParaRPr>
          </a:p>
          <a:p>
            <a:pPr algn="ctr" eaLnBrk="0" hangingPunct="0">
              <a:defRPr/>
            </a:pPr>
            <a:endParaRPr lang="fr-FR" sz="1600" dirty="0">
              <a:latin typeface="Lucida Grande"/>
              <a:ea typeface="MS PGothic" charset="-128"/>
            </a:endParaRPr>
          </a:p>
        </p:txBody>
      </p:sp>
      <p:grpSp>
        <p:nvGrpSpPr>
          <p:cNvPr id="25" name="Groupe 24"/>
          <p:cNvGrpSpPr/>
          <p:nvPr/>
        </p:nvGrpSpPr>
        <p:grpSpPr>
          <a:xfrm>
            <a:off x="1424111" y="2439283"/>
            <a:ext cx="5814219" cy="2303463"/>
            <a:chOff x="1793043" y="2528884"/>
            <a:chExt cx="6049962" cy="2303463"/>
          </a:xfrm>
        </p:grpSpPr>
        <p:grpSp>
          <p:nvGrpSpPr>
            <p:cNvPr id="24" name="Groupe 23"/>
            <p:cNvGrpSpPr/>
            <p:nvPr/>
          </p:nvGrpSpPr>
          <p:grpSpPr>
            <a:xfrm>
              <a:off x="1793043" y="2528884"/>
              <a:ext cx="6049962" cy="2303463"/>
              <a:chOff x="1793043" y="2528884"/>
              <a:chExt cx="6049962" cy="2303463"/>
            </a:xfrm>
          </p:grpSpPr>
          <p:sp>
            <p:nvSpPr>
              <p:cNvPr id="40962" name="Rectangle à coins arrondis 60"/>
              <p:cNvSpPr>
                <a:spLocks noChangeArrowheads="1"/>
              </p:cNvSpPr>
              <p:nvPr/>
            </p:nvSpPr>
            <p:spPr bwMode="auto">
              <a:xfrm>
                <a:off x="1793043" y="2528884"/>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a:t>
                </a:r>
                <a:r>
                  <a:rPr lang="fr-FR" sz="1600" b="1" dirty="0" smtClean="0"/>
                  <a:t>l’écrit – </a:t>
                </a:r>
                <a:r>
                  <a:rPr lang="fr-FR" sz="1400" b="1" dirty="0" smtClean="0"/>
                  <a:t>texte littéraire</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l’écrit – </a:t>
              </a:r>
              <a:r>
                <a:rPr lang="fr-FR" sz="1100" b="1" dirty="0" smtClean="0"/>
                <a:t>documentaire et image</a:t>
              </a:r>
              <a:endParaRPr lang="fr-FR" sz="1100" dirty="0">
                <a:latin typeface="Lucida Grande"/>
                <a:ea typeface="MS PGothic" pitchFamily="34" charset="-128"/>
              </a:endParaRP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1</a:t>
              </a:r>
              <a:endParaRPr lang="fr-FR" sz="1600" dirty="0">
                <a:latin typeface="Lucida Grande"/>
                <a:ea typeface="MS PGothic" pitchFamily="34" charset="-128"/>
              </a:endParaRPr>
            </a:p>
          </p:txBody>
        </p:sp>
        <p:sp>
          <p:nvSpPr>
            <p:cNvPr id="7" name="Rectangle 9"/>
            <p:cNvSpPr/>
            <p:nvPr/>
          </p:nvSpPr>
          <p:spPr bwMode="auto">
            <a:xfrm>
              <a:off x="5143928"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2</a:t>
              </a:r>
              <a:endParaRPr lang="fr-FR" sz="1600" dirty="0">
                <a:latin typeface="Lucida Grande"/>
                <a:ea typeface="MS PGothic" pitchFamily="34" charset="-128"/>
              </a:endParaRPr>
            </a:p>
          </p:txBody>
        </p:sp>
        <p:sp>
          <p:nvSpPr>
            <p:cNvPr id="8" name="Rectangle 9"/>
            <p:cNvSpPr/>
            <p:nvPr/>
          </p:nvSpPr>
          <p:spPr bwMode="auto">
            <a:xfrm>
              <a:off x="2357171"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3</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3" y="327539"/>
            <a:ext cx="7376408" cy="553998"/>
          </a:xfrm>
          <a:prstGeom prst="rect">
            <a:avLst/>
          </a:prstGeom>
        </p:spPr>
        <p:txBody>
          <a:bodyPr wrap="square">
            <a:spAutoFit/>
          </a:bodyPr>
          <a:lstStyle/>
          <a:p>
            <a:r>
              <a:rPr lang="fr-FR" sz="3000" b="1" cap="all" dirty="0" smtClean="0">
                <a:solidFill>
                  <a:schemeClr val="tx1">
                    <a:lumMod val="75000"/>
                    <a:lumOff val="25000"/>
                  </a:schemeClr>
                </a:solidFill>
                <a:latin typeface="+mj-lt"/>
                <a:ea typeface="+mj-ea"/>
                <a:cs typeface="+mj-cs"/>
              </a:rPr>
              <a:t> le Protocole </a:t>
            </a:r>
            <a:r>
              <a:rPr lang="fr-FR" sz="3000" b="1" cap="all" dirty="0">
                <a:solidFill>
                  <a:schemeClr val="tx1">
                    <a:lumMod val="75000"/>
                    <a:lumOff val="25000"/>
                  </a:schemeClr>
                </a:solidFill>
                <a:latin typeface="+mj-lt"/>
                <a:ea typeface="+mj-ea"/>
                <a:cs typeface="+mj-cs"/>
              </a:rPr>
              <a:t>d’évaluation – séquence 1</a:t>
            </a:r>
          </a:p>
        </p:txBody>
      </p:sp>
      <p:sp>
        <p:nvSpPr>
          <p:cNvPr id="23" name="Rectangle avec flèche vers le haut 22"/>
          <p:cNvSpPr/>
          <p:nvPr/>
        </p:nvSpPr>
        <p:spPr>
          <a:xfrm>
            <a:off x="5973763" y="4509247"/>
            <a:ext cx="1455738" cy="1845673"/>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27550" y="5078818"/>
            <a:ext cx="1500190" cy="1384995"/>
          </a:xfrm>
          <a:prstGeom prst="rect">
            <a:avLst/>
          </a:prstGeom>
        </p:spPr>
        <p:txBody>
          <a:bodyPr wrap="square">
            <a:spAutoFit/>
          </a:bodyPr>
          <a:lstStyle/>
          <a:p>
            <a:r>
              <a:rPr lang="fr-FR" sz="1200" dirty="0"/>
              <a:t>Identifier les constituants d’une phrase, observer le fonctionnement du verbe, maitriser la forme des mots en lien avec la syntaxe.</a:t>
            </a:r>
          </a:p>
        </p:txBody>
      </p:sp>
      <p:sp>
        <p:nvSpPr>
          <p:cNvPr id="31" name="Rectangle avec flèche vers le haut 30"/>
          <p:cNvSpPr/>
          <p:nvPr/>
        </p:nvSpPr>
        <p:spPr>
          <a:xfrm rot="16200000">
            <a:off x="7244206" y="1940969"/>
            <a:ext cx="1337651" cy="1570512"/>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630666" y="1986647"/>
            <a:ext cx="830998" cy="1844681"/>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688966" y="2068533"/>
            <a:ext cx="1028701" cy="1384995"/>
          </a:xfrm>
          <a:prstGeom prst="rect">
            <a:avLst/>
          </a:prstGeom>
        </p:spPr>
        <p:txBody>
          <a:bodyPr wrap="square">
            <a:spAutoFit/>
          </a:bodyPr>
          <a:lstStyle/>
          <a:p>
            <a:r>
              <a:rPr lang="fr-FR" sz="1200" dirty="0"/>
              <a:t>Comprendre des textes, des documents, et des images et les interpréter.</a:t>
            </a:r>
          </a:p>
        </p:txBody>
      </p:sp>
      <p:sp>
        <p:nvSpPr>
          <p:cNvPr id="35" name="Rectangle 34"/>
          <p:cNvSpPr/>
          <p:nvPr/>
        </p:nvSpPr>
        <p:spPr>
          <a:xfrm>
            <a:off x="219075" y="2493487"/>
            <a:ext cx="1091700" cy="830997"/>
          </a:xfrm>
          <a:prstGeom prst="rect">
            <a:avLst/>
          </a:prstGeom>
        </p:spPr>
        <p:txBody>
          <a:bodyPr wrap="square">
            <a:spAutoFit/>
          </a:bodyPr>
          <a:lstStyle/>
          <a:p>
            <a:r>
              <a:rPr lang="fr-FR" sz="1200" dirty="0"/>
              <a:t>Comprendre un texte littéraire et </a:t>
            </a:r>
            <a:r>
              <a:rPr lang="fr-FR" sz="1200" dirty="0" smtClean="0"/>
              <a:t>l’interpréter.</a:t>
            </a:r>
            <a:endParaRPr lang="fr-FR" sz="1200" dirty="0"/>
          </a:p>
        </p:txBody>
      </p:sp>
      <p:sp>
        <p:nvSpPr>
          <p:cNvPr id="36" name="Rectangle avec flèche vers le haut 35"/>
          <p:cNvSpPr/>
          <p:nvPr/>
        </p:nvSpPr>
        <p:spPr>
          <a:xfrm>
            <a:off x="888703" y="3922533"/>
            <a:ext cx="1908285" cy="2130089"/>
          </a:xfrm>
          <a:prstGeom prst="upArrowCallout">
            <a:avLst>
              <a:gd name="adj1" fmla="val 11688"/>
              <a:gd name="adj2" fmla="val 13768"/>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378043" y="4653064"/>
            <a:ext cx="1128826" cy="1426130"/>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888703" y="4852292"/>
            <a:ext cx="2041825" cy="1200329"/>
          </a:xfrm>
          <a:prstGeom prst="rect">
            <a:avLst/>
          </a:prstGeom>
        </p:spPr>
        <p:txBody>
          <a:bodyPr wrap="square">
            <a:spAutoFit/>
          </a:bodyPr>
          <a:lstStyle/>
          <a:p>
            <a:r>
              <a:rPr lang="fr-FR" sz="1200" dirty="0"/>
              <a:t>Acquérir la structure  et l’orthographe des mots, maitriser la forme des mots en lien avec la syntaxe, observer le fonctionnement du verbe et l’orthographier.</a:t>
            </a:r>
          </a:p>
        </p:txBody>
      </p:sp>
      <p:sp>
        <p:nvSpPr>
          <p:cNvPr id="39" name="Rectangle 38"/>
          <p:cNvSpPr/>
          <p:nvPr/>
        </p:nvSpPr>
        <p:spPr>
          <a:xfrm>
            <a:off x="3432000" y="5221624"/>
            <a:ext cx="1020912" cy="830997"/>
          </a:xfrm>
          <a:prstGeom prst="rect">
            <a:avLst/>
          </a:prstGeom>
        </p:spPr>
        <p:txBody>
          <a:bodyPr wrap="square">
            <a:spAutoFit/>
          </a:bodyPr>
          <a:lstStyle/>
          <a:p>
            <a:r>
              <a:rPr lang="fr-FR" sz="1200" dirty="0"/>
              <a:t>Acquérir la structure  et </a:t>
            </a:r>
            <a:r>
              <a:rPr lang="fr-FR" sz="1200" dirty="0" smtClean="0"/>
              <a:t>le sens </a:t>
            </a:r>
            <a:r>
              <a:rPr lang="fr-FR" sz="1200" dirty="0"/>
              <a:t>des </a:t>
            </a:r>
            <a:r>
              <a:rPr lang="fr-FR" sz="1200" dirty="0" smtClean="0"/>
              <a:t>mots.</a:t>
            </a:r>
            <a:endParaRPr lang="fr-FR" sz="1200" dirty="0"/>
          </a:p>
        </p:txBody>
      </p:sp>
      <p:sp>
        <p:nvSpPr>
          <p:cNvPr id="27" name="Rectangle 9"/>
          <p:cNvSpPr/>
          <p:nvPr/>
        </p:nvSpPr>
        <p:spPr bwMode="auto">
          <a:xfrm>
            <a:off x="4659554" y="3335417"/>
            <a:ext cx="2462820"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Langage oral</a:t>
            </a:r>
            <a:endParaRPr lang="fr-FR" sz="1600" dirty="0">
              <a:latin typeface="Lucida Grande"/>
              <a:ea typeface="MS PGothic" pitchFamily="34" charset="-128"/>
            </a:endParaRPr>
          </a:p>
        </p:txBody>
      </p:sp>
      <p:grpSp>
        <p:nvGrpSpPr>
          <p:cNvPr id="5" name="Groupe 4"/>
          <p:cNvGrpSpPr/>
          <p:nvPr/>
        </p:nvGrpSpPr>
        <p:grpSpPr>
          <a:xfrm>
            <a:off x="7181985" y="3453528"/>
            <a:ext cx="1808164" cy="1599510"/>
            <a:chOff x="7134702" y="2547454"/>
            <a:chExt cx="1808164" cy="1599510"/>
          </a:xfrm>
        </p:grpSpPr>
        <p:sp>
          <p:nvSpPr>
            <p:cNvPr id="28" name="Rectangle avec flèche vers le haut 27"/>
            <p:cNvSpPr/>
            <p:nvPr/>
          </p:nvSpPr>
          <p:spPr>
            <a:xfrm rot="17495365">
              <a:off x="7279461" y="2402695"/>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7865748" y="2761969"/>
              <a:ext cx="1028701" cy="1384995"/>
            </a:xfrm>
            <a:prstGeom prst="rect">
              <a:avLst/>
            </a:prstGeom>
          </p:spPr>
          <p:txBody>
            <a:bodyPr wrap="square">
              <a:spAutoFit/>
            </a:bodyPr>
            <a:lstStyle/>
            <a:p>
              <a:r>
                <a:rPr lang="fr-FR" sz="1200" dirty="0" smtClean="0"/>
                <a:t>Ecouter pour comprendre un message oral, un propos, un discours, un texte lu</a:t>
              </a:r>
              <a:endParaRPr lang="fr-FR" sz="1200" dirty="0"/>
            </a:p>
          </p:txBody>
        </p:sp>
      </p:grpSp>
    </p:spTree>
    <p:extLst>
      <p:ext uri="{BB962C8B-B14F-4D97-AF65-F5344CB8AC3E}">
        <p14:creationId xmlns:p14="http://schemas.microsoft.com/office/powerpoint/2010/main" val="2550932363"/>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a:effectLst>
                  <a:outerShdw blurRad="38100" dist="38100" dir="2700000" algn="tl">
                    <a:srgbClr val="C0C0C0"/>
                  </a:outerShdw>
                </a:effectLst>
                <a:latin typeface="Lucida Grande"/>
                <a:ea typeface="MS PGothic" charset="-128"/>
              </a:rPr>
              <a:t>M</a:t>
            </a:r>
            <a:r>
              <a:rPr lang="fr-FR" sz="1600" dirty="0" smtClean="0">
                <a:effectLst>
                  <a:outerShdw blurRad="38100" dist="38100" dir="2700000" algn="tl">
                    <a:srgbClr val="C0C0C0"/>
                  </a:outerShdw>
                </a:effectLst>
                <a:latin typeface="Lucida Grande"/>
                <a:ea typeface="MS PGothic" charset="-128"/>
              </a:rPr>
              <a:t>athématiques</a:t>
            </a:r>
            <a:endParaRPr lang="fr-FR" sz="1600" dirty="0">
              <a:effectLst>
                <a:outerShdw blurRad="38100" dist="38100" dir="2700000" algn="tl">
                  <a:srgbClr val="C0C0C0"/>
                </a:outerShdw>
              </a:effectLst>
              <a:latin typeface="Lucida Grande"/>
              <a:ea typeface="MS PGothic" charset="-128"/>
            </a:endParaRPr>
          </a:p>
          <a:p>
            <a:pPr algn="ctr" eaLnBrk="0" hangingPunct="0">
              <a:defRPr/>
            </a:pPr>
            <a:endParaRPr lang="fr-FR" sz="1600" dirty="0">
              <a:latin typeface="Lucida Grande"/>
              <a:ea typeface="MS PGothic" charset="-128"/>
            </a:endParaRPr>
          </a:p>
        </p:txBody>
      </p:sp>
      <p:grpSp>
        <p:nvGrpSpPr>
          <p:cNvPr id="25" name="Groupe 24"/>
          <p:cNvGrpSpPr/>
          <p:nvPr/>
        </p:nvGrpSpPr>
        <p:grpSpPr>
          <a:xfrm>
            <a:off x="1523999" y="2543174"/>
            <a:ext cx="5814219" cy="2303463"/>
            <a:chOff x="1826940" y="2543175"/>
            <a:chExt cx="6049962" cy="2303463"/>
          </a:xfrm>
        </p:grpSpPr>
        <p:grpSp>
          <p:nvGrpSpPr>
            <p:cNvPr id="24" name="Groupe 23"/>
            <p:cNvGrpSpPr/>
            <p:nvPr/>
          </p:nvGrpSpPr>
          <p:grpSpPr>
            <a:xfrm>
              <a:off x="1826940" y="2543175"/>
              <a:ext cx="6049962" cy="2303463"/>
              <a:chOff x="1826940" y="2543175"/>
              <a:chExt cx="6049962" cy="2303463"/>
            </a:xfrm>
          </p:grpSpPr>
          <p:sp>
            <p:nvSpPr>
              <p:cNvPr id="40962" name="Rectangle à coins arrondis 60"/>
              <p:cNvSpPr>
                <a:spLocks noChangeArrowheads="1"/>
              </p:cNvSpPr>
              <p:nvPr/>
            </p:nvSpPr>
            <p:spPr bwMode="auto">
              <a:xfrm>
                <a:off x="1826940" y="2543175"/>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smtClean="0"/>
                  <a:t>Nombres et calculs – </a:t>
                </a:r>
                <a:r>
                  <a:rPr lang="fr-FR" sz="1400" b="1" dirty="0" smtClean="0"/>
                  <a:t>utiliser, représenter, calculer</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smtClean="0"/>
                <a:t>Nombres et calculs – </a:t>
              </a:r>
              <a:r>
                <a:rPr lang="fr-FR" sz="1400" b="1" dirty="0"/>
                <a:t>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Grandeurs et mesures - 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7" name="Rectangle 9"/>
            <p:cNvSpPr/>
            <p:nvPr/>
          </p:nvSpPr>
          <p:spPr bwMode="auto">
            <a:xfrm>
              <a:off x="5150145"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Grandeurs et mesures – </a:t>
              </a:r>
              <a:r>
                <a:rPr lang="fr-FR" sz="1100" dirty="0" smtClean="0">
                  <a:effectLst>
                    <a:outerShdw blurRad="38100" dist="38100" dir="2700000" algn="tl">
                      <a:srgbClr val="C0C0C0"/>
                    </a:outerShdw>
                  </a:effectLst>
                  <a:latin typeface="Lucida Grande"/>
                  <a:ea typeface="MS PGothic" pitchFamily="34" charset="-128"/>
                </a:rPr>
                <a:t>comparer, estimer, mesures, utiliser</a:t>
              </a:r>
              <a:endParaRPr lang="fr-FR" sz="1100" dirty="0">
                <a:effectLst>
                  <a:outerShdw blurRad="38100" dist="38100" dir="2700000" algn="tl">
                    <a:srgbClr val="C0C0C0"/>
                  </a:outerShdw>
                </a:effectLst>
                <a:latin typeface="Lucida Grande"/>
                <a:ea typeface="MS PGothic" pitchFamily="34" charset="-128"/>
              </a:endParaRP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8" name="Rectangle 9"/>
            <p:cNvSpPr/>
            <p:nvPr/>
          </p:nvSpPr>
          <p:spPr bwMode="auto">
            <a:xfrm>
              <a:off x="3761083" y="42171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Espace et géométrie</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2" y="327539"/>
            <a:ext cx="7412616" cy="553998"/>
          </a:xfrm>
          <a:prstGeom prst="rect">
            <a:avLst/>
          </a:prstGeom>
        </p:spPr>
        <p:txBody>
          <a:bodyPr wrap="square">
            <a:spAutoFit/>
          </a:bodyPr>
          <a:lstStyle/>
          <a:p>
            <a:r>
              <a:rPr lang="fr-FR" sz="3000" b="1" cap="all" dirty="0" smtClean="0">
                <a:solidFill>
                  <a:schemeClr val="tx1">
                    <a:lumMod val="75000"/>
                    <a:lumOff val="25000"/>
                  </a:schemeClr>
                </a:solidFill>
                <a:latin typeface="+mj-lt"/>
                <a:ea typeface="+mj-ea"/>
                <a:cs typeface="+mj-cs"/>
              </a:rPr>
              <a:t>Le Protocole </a:t>
            </a:r>
            <a:r>
              <a:rPr lang="fr-FR" sz="3000" b="1" cap="all" dirty="0">
                <a:solidFill>
                  <a:schemeClr val="tx1">
                    <a:lumMod val="75000"/>
                    <a:lumOff val="25000"/>
                  </a:schemeClr>
                </a:solidFill>
                <a:latin typeface="+mj-lt"/>
                <a:ea typeface="+mj-ea"/>
                <a:cs typeface="+mj-cs"/>
              </a:rPr>
              <a:t>d’évaluation – séquence </a:t>
            </a:r>
            <a:r>
              <a:rPr lang="fr-FR" sz="3000" b="1" cap="all" dirty="0" smtClean="0">
                <a:solidFill>
                  <a:schemeClr val="tx1">
                    <a:lumMod val="75000"/>
                    <a:lumOff val="25000"/>
                  </a:schemeClr>
                </a:solidFill>
                <a:latin typeface="+mj-lt"/>
                <a:ea typeface="+mj-ea"/>
                <a:cs typeface="+mj-cs"/>
              </a:rPr>
              <a:t>2</a:t>
            </a:r>
            <a:endParaRPr lang="fr-FR" sz="3000" b="1" cap="all" dirty="0">
              <a:solidFill>
                <a:schemeClr val="tx1">
                  <a:lumMod val="75000"/>
                  <a:lumOff val="25000"/>
                </a:schemeClr>
              </a:solidFill>
              <a:latin typeface="+mj-lt"/>
              <a:ea typeface="+mj-ea"/>
              <a:cs typeface="+mj-cs"/>
            </a:endParaRPr>
          </a:p>
        </p:txBody>
      </p:sp>
      <p:sp>
        <p:nvSpPr>
          <p:cNvPr id="23" name="Rectangle avec flèche vers le haut 22"/>
          <p:cNvSpPr/>
          <p:nvPr/>
        </p:nvSpPr>
        <p:spPr>
          <a:xfrm>
            <a:off x="5973763" y="3961695"/>
            <a:ext cx="1455738" cy="2393225"/>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07101" y="4908905"/>
            <a:ext cx="1500190" cy="1384995"/>
          </a:xfrm>
          <a:prstGeom prst="rect">
            <a:avLst/>
          </a:prstGeom>
        </p:spPr>
        <p:txBody>
          <a:bodyPr wrap="square">
            <a:spAutoFit/>
          </a:bodyPr>
          <a:lstStyle/>
          <a:p>
            <a:pPr lvl="0"/>
            <a:r>
              <a:rPr lang="fr-FR" sz="1200" dirty="0"/>
              <a:t>Comparer, estimer, mesurer des grandeurs géométriques, utiliser le lexique, les unités de ces grandeurs.</a:t>
            </a:r>
          </a:p>
        </p:txBody>
      </p:sp>
      <p:sp>
        <p:nvSpPr>
          <p:cNvPr id="31" name="Rectangle avec flèche vers le haut 30"/>
          <p:cNvSpPr/>
          <p:nvPr/>
        </p:nvSpPr>
        <p:spPr>
          <a:xfrm rot="16200000">
            <a:off x="7366298" y="2129653"/>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354012" y="2188220"/>
            <a:ext cx="2800353" cy="1844681"/>
          </a:xfrm>
          <a:prstGeom prst="upArrowCallout">
            <a:avLst>
              <a:gd name="adj1" fmla="val 4490"/>
              <a:gd name="adj2" fmla="val 10067"/>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904164" y="2285997"/>
            <a:ext cx="1028701" cy="1569660"/>
          </a:xfrm>
          <a:prstGeom prst="rect">
            <a:avLst/>
          </a:prstGeom>
        </p:spPr>
        <p:txBody>
          <a:bodyPr wrap="square">
            <a:spAutoFit/>
          </a:bodyPr>
          <a:lstStyle/>
          <a:p>
            <a:r>
              <a:rPr lang="fr-FR" sz="1200" dirty="0"/>
              <a:t>Résoudre des problèmes en utilisant des fractions simples, des nombres décimaux et le calcul.</a:t>
            </a:r>
          </a:p>
        </p:txBody>
      </p:sp>
      <p:sp>
        <p:nvSpPr>
          <p:cNvPr id="35" name="Rectangle 34"/>
          <p:cNvSpPr/>
          <p:nvPr/>
        </p:nvSpPr>
        <p:spPr>
          <a:xfrm>
            <a:off x="161924" y="1719197"/>
            <a:ext cx="1091700" cy="2862322"/>
          </a:xfrm>
          <a:prstGeom prst="rect">
            <a:avLst/>
          </a:prstGeom>
        </p:spPr>
        <p:txBody>
          <a:bodyPr wrap="square">
            <a:spAutoFit/>
          </a:bodyPr>
          <a:lstStyle/>
          <a:p>
            <a:r>
              <a:rPr lang="fr-FR" sz="1200" dirty="0"/>
              <a:t>Utiliser et représenter les grands nombres entiers, des fractions simples et les nombres décimaux ; calculer avec les grands nombres entiers et des nombres décimaux.</a:t>
            </a:r>
          </a:p>
        </p:txBody>
      </p:sp>
      <p:sp>
        <p:nvSpPr>
          <p:cNvPr id="36" name="Rectangle avec flèche vers le haut 35"/>
          <p:cNvSpPr/>
          <p:nvPr/>
        </p:nvSpPr>
        <p:spPr>
          <a:xfrm>
            <a:off x="1270247" y="4012134"/>
            <a:ext cx="1892597" cy="1790184"/>
          </a:xfrm>
          <a:prstGeom prst="upArrowCallout">
            <a:avLst>
              <a:gd name="adj1" fmla="val 8496"/>
              <a:gd name="adj2" fmla="val 10043"/>
              <a:gd name="adj3" fmla="val 25000"/>
              <a:gd name="adj4" fmla="val 37842"/>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584449" y="4743451"/>
            <a:ext cx="1813176" cy="1533524"/>
          </a:xfrm>
          <a:prstGeom prst="upArrowCallout">
            <a:avLst>
              <a:gd name="adj1" fmla="val 7609"/>
              <a:gd name="adj2" fmla="val 13199"/>
              <a:gd name="adj3" fmla="val 22516"/>
              <a:gd name="adj4" fmla="val 71188"/>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1359884" y="5187264"/>
            <a:ext cx="1680076" cy="646331"/>
          </a:xfrm>
          <a:prstGeom prst="rect">
            <a:avLst/>
          </a:prstGeom>
        </p:spPr>
        <p:txBody>
          <a:bodyPr wrap="square">
            <a:spAutoFit/>
          </a:bodyPr>
          <a:lstStyle/>
          <a:p>
            <a:r>
              <a:rPr lang="fr-FR" sz="1200" dirty="0"/>
              <a:t>Résoudre des problèmes impliquant des grandeurs.</a:t>
            </a:r>
          </a:p>
        </p:txBody>
      </p:sp>
      <p:sp>
        <p:nvSpPr>
          <p:cNvPr id="39" name="Rectangle 38"/>
          <p:cNvSpPr/>
          <p:nvPr/>
        </p:nvSpPr>
        <p:spPr>
          <a:xfrm>
            <a:off x="3657600" y="5290956"/>
            <a:ext cx="1666875" cy="1015663"/>
          </a:xfrm>
          <a:prstGeom prst="rect">
            <a:avLst/>
          </a:prstGeom>
        </p:spPr>
        <p:txBody>
          <a:bodyPr wrap="square">
            <a:spAutoFit/>
          </a:bodyPr>
          <a:lstStyle/>
          <a:p>
            <a:r>
              <a:rPr lang="fr-FR" sz="1000" dirty="0"/>
              <a:t>Reconnaitre, nommer, décrire quelques solides et figures géométriques ;  reconnaitre et utiliser quelques relations géométriques.</a:t>
            </a:r>
          </a:p>
        </p:txBody>
      </p:sp>
    </p:spTree>
    <p:extLst>
      <p:ext uri="{BB962C8B-B14F-4D97-AF65-F5344CB8AC3E}">
        <p14:creationId xmlns:p14="http://schemas.microsoft.com/office/powerpoint/2010/main" val="10519618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outils de restitution</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15</a:t>
            </a:fld>
            <a:endParaRPr lang="fr-FR" dirty="0"/>
          </a:p>
        </p:txBody>
      </p:sp>
      <p:sp>
        <p:nvSpPr>
          <p:cNvPr id="4" name="Espace réservé du texte 3"/>
          <p:cNvSpPr>
            <a:spLocks noGrp="1"/>
          </p:cNvSpPr>
          <p:nvPr>
            <p:ph type="body" sz="quarter" idx="13"/>
          </p:nvPr>
        </p:nvSpPr>
        <p:spPr/>
        <p:txBody>
          <a:bodyPr/>
          <a:lstStyle/>
          <a:p>
            <a:r>
              <a:rPr lang="fr-FR" dirty="0" smtClean="0"/>
              <a:t>A partir de la plateforme en ligne, mise à disposition des enseignants du profil des acquis et besoins de chaque élève, selon 4 degrés de maîtrise, pour les différentes compétences évaluées, dans un délai très rapide.</a:t>
            </a:r>
          </a:p>
          <a:p>
            <a:r>
              <a:rPr lang="fr-FR" dirty="0"/>
              <a:t>Un rendu par classe et par groupes selon les degrés de maîtrise sera également immédiatement disponible.</a:t>
            </a:r>
          </a:p>
          <a:p>
            <a:endParaRPr lang="fr-FR" dirty="0" smtClean="0"/>
          </a:p>
          <a:p>
            <a:r>
              <a:rPr lang="fr-FR" dirty="0" smtClean="0"/>
              <a:t>Pour permettre un rendu nominatif, une extraction des données SIECLE en septembre et la mise en place d’un </a:t>
            </a:r>
            <a:r>
              <a:rPr lang="fr-FR" dirty="0" err="1" smtClean="0"/>
              <a:t>webservice</a:t>
            </a:r>
            <a:r>
              <a:rPr lang="fr-FR" dirty="0" smtClean="0"/>
              <a:t> d’anonymat sécurisé.</a:t>
            </a:r>
          </a:p>
          <a:p>
            <a:endParaRPr lang="fr-FR" dirty="0" smtClean="0"/>
          </a:p>
          <a:p>
            <a:r>
              <a:rPr lang="fr-FR" dirty="0" smtClean="0"/>
              <a:t>Mise à disposition ultérieure de consolidations à différents niveaux (classe, collège, département ,…) avec des repères nationaux.</a:t>
            </a:r>
          </a:p>
          <a:p>
            <a:endParaRPr lang="fr-FR" dirty="0"/>
          </a:p>
        </p:txBody>
      </p:sp>
    </p:spTree>
    <p:extLst>
      <p:ext uri="{BB962C8B-B14F-4D97-AF65-F5344CB8AC3E}">
        <p14:creationId xmlns:p14="http://schemas.microsoft.com/office/powerpoint/2010/main" val="1362111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Les outils </a:t>
            </a:r>
            <a:r>
              <a:rPr lang="fr-FR" dirty="0" smtClean="0">
                <a:solidFill>
                  <a:schemeClr val="tx1"/>
                </a:solidFill>
              </a:rPr>
              <a:t>d’accompagnement classe de </a:t>
            </a:r>
            <a:r>
              <a:rPr lang="fr-FR" smtClean="0">
                <a:solidFill>
                  <a:schemeClr val="tx1"/>
                </a:solidFill>
              </a:rPr>
              <a:t>sixiÈme</a:t>
            </a:r>
            <a:r>
              <a:rPr lang="fr-FR" dirty="0">
                <a:solidFill>
                  <a:schemeClr val="tx1"/>
                </a:solidFill>
              </a:rPr>
              <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16</a:t>
            </a:fld>
            <a:endParaRPr lang="fr-FR" dirty="0"/>
          </a:p>
        </p:txBody>
      </p:sp>
      <p:sp>
        <p:nvSpPr>
          <p:cNvPr id="4" name="Espace réservé du texte 3"/>
          <p:cNvSpPr>
            <a:spLocks noGrp="1"/>
          </p:cNvSpPr>
          <p:nvPr>
            <p:ph type="body" sz="quarter" idx="13"/>
          </p:nvPr>
        </p:nvSpPr>
        <p:spPr/>
        <p:txBody>
          <a:bodyPr>
            <a:normAutofit/>
          </a:bodyPr>
          <a:lstStyle/>
          <a:p>
            <a:pPr algn="just"/>
            <a:r>
              <a:rPr lang="fr-FR" b="1" dirty="0" smtClean="0">
                <a:solidFill>
                  <a:schemeClr val="tx1"/>
                </a:solidFill>
              </a:rPr>
              <a:t>L’accompagnement personnalisé en classe de 6</a:t>
            </a:r>
            <a:r>
              <a:rPr lang="fr-FR" b="1" baseline="30000" dirty="0" smtClean="0">
                <a:solidFill>
                  <a:schemeClr val="tx1"/>
                </a:solidFill>
              </a:rPr>
              <a:t>e</a:t>
            </a:r>
            <a:r>
              <a:rPr lang="fr-FR" b="1" dirty="0" smtClean="0">
                <a:solidFill>
                  <a:schemeClr val="tx1"/>
                </a:solidFill>
              </a:rPr>
              <a:t> :</a:t>
            </a:r>
          </a:p>
          <a:p>
            <a:pPr lvl="1" algn="just"/>
            <a:r>
              <a:rPr lang="fr-FR" b="1" dirty="0" smtClean="0">
                <a:solidFill>
                  <a:schemeClr val="tx1"/>
                </a:solidFill>
              </a:rPr>
              <a:t>des fiches-ressources</a:t>
            </a:r>
            <a:r>
              <a:rPr lang="fr-FR" dirty="0" smtClean="0">
                <a:solidFill>
                  <a:schemeClr val="tx1"/>
                </a:solidFill>
              </a:rPr>
              <a:t> </a:t>
            </a:r>
            <a:r>
              <a:rPr lang="fr-FR" dirty="0">
                <a:solidFill>
                  <a:schemeClr val="tx1"/>
                </a:solidFill>
              </a:rPr>
              <a:t>dans le cadre des heures d’accompagnement </a:t>
            </a:r>
            <a:r>
              <a:rPr lang="fr-FR" dirty="0" smtClean="0">
                <a:solidFill>
                  <a:schemeClr val="tx1"/>
                </a:solidFill>
              </a:rPr>
              <a:t>personnalisé sur les compétences attendues en </a:t>
            </a:r>
            <a:r>
              <a:rPr lang="fr-FR" dirty="0">
                <a:solidFill>
                  <a:schemeClr val="tx1"/>
                </a:solidFill>
              </a:rPr>
              <a:t>français et en </a:t>
            </a:r>
            <a:r>
              <a:rPr lang="fr-FR" dirty="0" smtClean="0">
                <a:solidFill>
                  <a:schemeClr val="tx1"/>
                </a:solidFill>
              </a:rPr>
              <a:t>mathématiques.</a:t>
            </a:r>
          </a:p>
          <a:p>
            <a:pPr marL="457200" lvl="1" indent="0" algn="just">
              <a:buNone/>
            </a:pPr>
            <a:endParaRPr lang="fr-FR" dirty="0">
              <a:solidFill>
                <a:schemeClr val="tx1"/>
              </a:solidFill>
            </a:endParaRPr>
          </a:p>
          <a:p>
            <a:pPr algn="just"/>
            <a:r>
              <a:rPr lang="fr-FR" b="1" dirty="0" smtClean="0">
                <a:solidFill>
                  <a:schemeClr val="tx1"/>
                </a:solidFill>
              </a:rPr>
              <a:t>Un guide d’exploitation </a:t>
            </a:r>
            <a:r>
              <a:rPr lang="fr-FR" b="1" dirty="0">
                <a:solidFill>
                  <a:schemeClr val="tx1"/>
                </a:solidFill>
              </a:rPr>
              <a:t>d</a:t>
            </a:r>
            <a:r>
              <a:rPr lang="fr-FR" b="1" dirty="0" smtClean="0">
                <a:solidFill>
                  <a:schemeClr val="tx1"/>
                </a:solidFill>
              </a:rPr>
              <a:t>es</a:t>
            </a:r>
            <a:r>
              <a:rPr lang="fr-FR" dirty="0" smtClean="0">
                <a:solidFill>
                  <a:schemeClr val="tx1"/>
                </a:solidFill>
              </a:rPr>
              <a:t> </a:t>
            </a:r>
            <a:r>
              <a:rPr lang="fr-FR" b="1" dirty="0" smtClean="0">
                <a:solidFill>
                  <a:schemeClr val="tx1"/>
                </a:solidFill>
              </a:rPr>
              <a:t>ressources existantes, </a:t>
            </a:r>
            <a:r>
              <a:rPr lang="fr-FR" sz="1500" dirty="0" smtClean="0">
                <a:solidFill>
                  <a:schemeClr val="tx1"/>
                </a:solidFill>
              </a:rPr>
              <a:t>issues de la BRNE et d’</a:t>
            </a:r>
            <a:r>
              <a:rPr lang="fr-FR" sz="1500" dirty="0" err="1" smtClean="0">
                <a:solidFill>
                  <a:schemeClr val="tx1"/>
                </a:solidFill>
              </a:rPr>
              <a:t>Eduscol</a:t>
            </a:r>
            <a:r>
              <a:rPr lang="fr-FR" sz="1500" dirty="0" smtClean="0">
                <a:solidFill>
                  <a:schemeClr val="tx1"/>
                </a:solidFill>
              </a:rPr>
              <a:t> (ressources d’accompagnement des programmes et ressources d’évaluation en fin de cycle), organisées selon les compétences à travailler, afin de faciliter le repérage des </a:t>
            </a:r>
            <a:r>
              <a:rPr lang="fr-FR" sz="1500" dirty="0">
                <a:solidFill>
                  <a:schemeClr val="tx1"/>
                </a:solidFill>
              </a:rPr>
              <a:t>enseignants utilisateurs </a:t>
            </a:r>
            <a:r>
              <a:rPr lang="fr-FR" sz="1500" dirty="0" smtClean="0">
                <a:solidFill>
                  <a:schemeClr val="tx1"/>
                </a:solidFill>
              </a:rPr>
              <a:t>qui veulent planifier l’accompagnement des élèves de leur classe.</a:t>
            </a:r>
          </a:p>
          <a:p>
            <a:pPr marL="0" indent="0" algn="just">
              <a:buNone/>
            </a:pPr>
            <a:endParaRPr lang="fr-FR" sz="1500" dirty="0" smtClean="0">
              <a:solidFill>
                <a:schemeClr val="tx1"/>
              </a:solidFill>
            </a:endParaRPr>
          </a:p>
          <a:p>
            <a:pPr algn="just"/>
            <a:r>
              <a:rPr lang="fr-FR" b="1" dirty="0" smtClean="0">
                <a:solidFill>
                  <a:schemeClr val="tx1"/>
                </a:solidFill>
              </a:rPr>
              <a:t>A partir des outils </a:t>
            </a:r>
            <a:r>
              <a:rPr lang="fr-FR" b="1" dirty="0">
                <a:solidFill>
                  <a:schemeClr val="tx1"/>
                </a:solidFill>
              </a:rPr>
              <a:t>de </a:t>
            </a:r>
            <a:r>
              <a:rPr lang="fr-FR" b="1" dirty="0" smtClean="0">
                <a:solidFill>
                  <a:schemeClr val="tx1"/>
                </a:solidFill>
              </a:rPr>
              <a:t>restitution de la DEPP, des pistes </a:t>
            </a:r>
            <a:r>
              <a:rPr lang="fr-FR" sz="1500" dirty="0">
                <a:solidFill>
                  <a:schemeClr val="tx1"/>
                </a:solidFill>
              </a:rPr>
              <a:t>pour piloter la classe et </a:t>
            </a:r>
            <a:r>
              <a:rPr lang="fr-FR" sz="1500" dirty="0" smtClean="0">
                <a:solidFill>
                  <a:schemeClr val="tx1"/>
                </a:solidFill>
              </a:rPr>
              <a:t>l’établissement :</a:t>
            </a:r>
            <a:endParaRPr lang="fr-FR" sz="1500" dirty="0">
              <a:solidFill>
                <a:schemeClr val="tx1"/>
              </a:solidFill>
            </a:endParaRPr>
          </a:p>
          <a:p>
            <a:pPr lvl="1" algn="just"/>
            <a:r>
              <a:rPr lang="fr-FR" dirty="0" smtClean="0"/>
              <a:t>suivre les évolutions </a:t>
            </a:r>
            <a:r>
              <a:rPr lang="fr-FR" smtClean="0"/>
              <a:t>des acquis ;</a:t>
            </a:r>
            <a:endParaRPr lang="fr-FR" dirty="0"/>
          </a:p>
          <a:p>
            <a:pPr lvl="1" algn="just"/>
            <a:r>
              <a:rPr lang="fr-FR" dirty="0" smtClean="0"/>
              <a:t>faire </a:t>
            </a:r>
            <a:r>
              <a:rPr lang="fr-FR" dirty="0"/>
              <a:t>des liens avec les séquences d’apprentissage </a:t>
            </a:r>
            <a:r>
              <a:rPr lang="fr-FR" dirty="0" smtClean="0"/>
              <a:t>possibles.</a:t>
            </a:r>
          </a:p>
          <a:p>
            <a:endParaRPr lang="fr-FR" dirty="0">
              <a:solidFill>
                <a:schemeClr val="tx1"/>
              </a:solidFill>
            </a:endParaRPr>
          </a:p>
          <a:p>
            <a:endParaRPr lang="fr-FR" dirty="0">
              <a:solidFill>
                <a:schemeClr val="tx1"/>
              </a:solidFill>
            </a:endParaRPr>
          </a:p>
          <a:p>
            <a:pPr algn="just"/>
            <a:endParaRPr lang="fr-FR" dirty="0" smtClean="0">
              <a:solidFill>
                <a:schemeClr val="tx1"/>
              </a:solidFill>
            </a:endParaRPr>
          </a:p>
          <a:p>
            <a:endParaRPr lang="fr-FR" dirty="0" smtClean="0">
              <a:solidFill>
                <a:schemeClr val="tx1"/>
              </a:solidFill>
            </a:endParaRPr>
          </a:p>
          <a:p>
            <a:endParaRPr lang="fr-FR" dirty="0">
              <a:solidFill>
                <a:schemeClr val="tx1"/>
              </a:solidFill>
            </a:endParaRPr>
          </a:p>
        </p:txBody>
      </p:sp>
    </p:spTree>
    <p:extLst>
      <p:ext uri="{BB962C8B-B14F-4D97-AF65-F5344CB8AC3E}">
        <p14:creationId xmlns:p14="http://schemas.microsoft.com/office/powerpoint/2010/main" val="210497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DES TESTS DE POSITIONNEMENT SECONDE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17</a:t>
            </a:fld>
            <a:endParaRPr lang="fr-FR" dirty="0"/>
          </a:p>
        </p:txBody>
      </p:sp>
      <p:sp>
        <p:nvSpPr>
          <p:cNvPr id="4" name="Espace réservé du texte 3"/>
          <p:cNvSpPr>
            <a:spLocks noGrp="1"/>
          </p:cNvSpPr>
          <p:nvPr>
            <p:ph type="body" sz="quarter" idx="13"/>
          </p:nvPr>
        </p:nvSpPr>
        <p:spPr/>
        <p:txBody>
          <a:bodyPr/>
          <a:lstStyle/>
          <a:p>
            <a:r>
              <a:rPr lang="fr-FR" dirty="0" smtClean="0"/>
              <a:t>En début d’année, </a:t>
            </a:r>
            <a:r>
              <a:rPr lang="fr-FR" dirty="0"/>
              <a:t>chaque élève de seconde générale, technologique ou professionnelle passe un test de positionnement qui lui permet d’identifier ses acquis et ses </a:t>
            </a:r>
            <a:r>
              <a:rPr lang="fr-FR" dirty="0" smtClean="0"/>
              <a:t>besoins dans certains domaines de la </a:t>
            </a:r>
            <a:r>
              <a:rPr lang="fr-FR" dirty="0"/>
              <a:t>maîtrise de la langue française et </a:t>
            </a:r>
            <a:r>
              <a:rPr lang="fr-FR" dirty="0" smtClean="0"/>
              <a:t>des mathématiques.</a:t>
            </a:r>
          </a:p>
          <a:p>
            <a:pPr marL="0" indent="0">
              <a:buNone/>
            </a:pPr>
            <a:endParaRPr lang="fr-FR" dirty="0"/>
          </a:p>
          <a:p>
            <a:r>
              <a:rPr lang="fr-FR" dirty="0"/>
              <a:t>C’est la première étape de l’accompagnement personnalisé qui permet aux lycéens  de consolider leur maîtrise de l’expression écrite et orale, essentielle dans la vie personnelle, professionnelle et nécessaire pour une poursuite dans l’enseignement supérieur ou une insertion dans l’emploi</a:t>
            </a:r>
            <a:r>
              <a:rPr lang="fr-FR" dirty="0" smtClean="0"/>
              <a:t>.</a:t>
            </a:r>
          </a:p>
          <a:p>
            <a:pPr marL="0" indent="0">
              <a:buNone/>
            </a:pPr>
            <a:endParaRPr lang="fr-FR" dirty="0"/>
          </a:p>
          <a:p>
            <a:r>
              <a:rPr lang="fr-FR" dirty="0"/>
              <a:t>Ce test doit aider les enseignants à mieux cibler et organiser cet accompagnement</a:t>
            </a:r>
            <a:r>
              <a:rPr lang="fr-FR" dirty="0" smtClean="0"/>
              <a:t>.</a:t>
            </a:r>
            <a:endParaRPr lang="fr-FR" dirty="0"/>
          </a:p>
        </p:txBody>
      </p:sp>
    </p:spTree>
    <p:extLst>
      <p:ext uri="{BB962C8B-B14F-4D97-AF65-F5344CB8AC3E}">
        <p14:creationId xmlns:p14="http://schemas.microsoft.com/office/powerpoint/2010/main" val="1344257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calendrier et l’organisation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18</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smtClean="0"/>
              <a:t>aout 2018 : mise </a:t>
            </a:r>
            <a:r>
              <a:rPr lang="fr-FR" dirty="0"/>
              <a:t>en ligne pour les enseignants d’exemple d’épreuves </a:t>
            </a:r>
            <a:r>
              <a:rPr lang="fr-FR" dirty="0" smtClean="0"/>
              <a:t>libérées </a:t>
            </a:r>
            <a:r>
              <a:rPr lang="fr-FR" dirty="0"/>
              <a:t>précisant la nature de l’exercice, la raison de son choix, les interprétations possibles des </a:t>
            </a:r>
            <a:r>
              <a:rPr lang="fr-FR" dirty="0" smtClean="0"/>
              <a:t>réponses</a:t>
            </a:r>
          </a:p>
          <a:p>
            <a:pPr marL="0" indent="0">
              <a:buNone/>
            </a:pPr>
            <a:endParaRPr lang="fr-FR" dirty="0"/>
          </a:p>
          <a:p>
            <a:r>
              <a:rPr lang="fr-FR" dirty="0" smtClean="0"/>
              <a:t>Début septembre 2018 : </a:t>
            </a:r>
            <a:r>
              <a:rPr lang="fr-FR" dirty="0"/>
              <a:t>o</a:t>
            </a:r>
            <a:r>
              <a:rPr lang="fr-FR" dirty="0" smtClean="0"/>
              <a:t>uverture </a:t>
            </a:r>
            <a:r>
              <a:rPr lang="fr-FR" dirty="0"/>
              <a:t>de la plateforme </a:t>
            </a:r>
            <a:r>
              <a:rPr lang="fr-FR" dirty="0" smtClean="0"/>
              <a:t>ASP pour </a:t>
            </a:r>
            <a:r>
              <a:rPr lang="fr-FR" dirty="0"/>
              <a:t>les </a:t>
            </a:r>
            <a:r>
              <a:rPr lang="fr-FR" dirty="0" smtClean="0"/>
              <a:t>lycées </a:t>
            </a:r>
          </a:p>
          <a:p>
            <a:endParaRPr lang="fr-FR" dirty="0"/>
          </a:p>
          <a:p>
            <a:r>
              <a:rPr lang="fr-FR" dirty="0" smtClean="0"/>
              <a:t>17 septembre 2018 au 05 octobre: passation des tests.</a:t>
            </a:r>
          </a:p>
          <a:p>
            <a:pPr marL="0" indent="0">
              <a:buNone/>
            </a:pPr>
            <a:endParaRPr lang="fr-FR" dirty="0"/>
          </a:p>
          <a:p>
            <a:pPr lvl="0"/>
            <a:r>
              <a:rPr lang="fr-FR" dirty="0" smtClean="0"/>
              <a:t>Deux </a:t>
            </a:r>
            <a:r>
              <a:rPr lang="fr-FR" dirty="0"/>
              <a:t>séquences de 50 minutes : français et </a:t>
            </a:r>
            <a:r>
              <a:rPr lang="fr-FR" dirty="0" smtClean="0"/>
              <a:t>mathématiques</a:t>
            </a:r>
          </a:p>
          <a:p>
            <a:pPr lvl="0"/>
            <a:endParaRPr lang="fr-FR" dirty="0"/>
          </a:p>
          <a:p>
            <a:pPr lvl="0"/>
            <a:r>
              <a:rPr lang="fr-FR" dirty="0"/>
              <a:t>Processus adaptatif : après une première série d’exercices, l’élève est orienté vers une seconde série en fonction de ses </a:t>
            </a:r>
            <a:r>
              <a:rPr lang="fr-FR" dirty="0" smtClean="0"/>
              <a:t>résultats</a:t>
            </a:r>
          </a:p>
          <a:p>
            <a:pPr lvl="0"/>
            <a:endParaRPr lang="fr-FR" dirty="0"/>
          </a:p>
          <a:p>
            <a:r>
              <a:rPr lang="fr-FR" dirty="0" smtClean="0"/>
              <a:t>Correction </a:t>
            </a:r>
            <a:r>
              <a:rPr lang="fr-FR" dirty="0"/>
              <a:t>automatisée, stockage et traitement </a:t>
            </a:r>
            <a:r>
              <a:rPr lang="fr-FR" dirty="0" err="1" smtClean="0"/>
              <a:t>anonymisé</a:t>
            </a:r>
            <a:endParaRPr lang="fr-FR" dirty="0" smtClean="0"/>
          </a:p>
          <a:p>
            <a:pPr marL="0" indent="0">
              <a:buNone/>
            </a:pPr>
            <a:endParaRPr lang="fr-FR" dirty="0"/>
          </a:p>
          <a:p>
            <a:r>
              <a:rPr lang="fr-FR" dirty="0"/>
              <a:t>Traitement </a:t>
            </a:r>
            <a:r>
              <a:rPr lang="fr-FR" dirty="0" smtClean="0"/>
              <a:t>individualisé </a:t>
            </a:r>
            <a:r>
              <a:rPr lang="fr-FR" dirty="0"/>
              <a:t>à la DEPP</a:t>
            </a:r>
          </a:p>
          <a:p>
            <a:endParaRPr lang="fr-FR" dirty="0" smtClean="0"/>
          </a:p>
          <a:p>
            <a:pPr lvl="0"/>
            <a:endParaRPr lang="fr-FR" dirty="0" smtClean="0"/>
          </a:p>
          <a:p>
            <a:endParaRPr lang="fr-FR" dirty="0"/>
          </a:p>
        </p:txBody>
      </p:sp>
    </p:spTree>
    <p:extLst>
      <p:ext uri="{BB962C8B-B14F-4D97-AF65-F5344CB8AC3E}">
        <p14:creationId xmlns:p14="http://schemas.microsoft.com/office/powerpoint/2010/main" val="708351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conception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19</a:t>
            </a:fld>
            <a:endParaRPr lang="fr-FR" dirty="0"/>
          </a:p>
        </p:txBody>
      </p:sp>
      <p:sp>
        <p:nvSpPr>
          <p:cNvPr id="4" name="Espace réservé du texte 3"/>
          <p:cNvSpPr>
            <a:spLocks noGrp="1"/>
          </p:cNvSpPr>
          <p:nvPr>
            <p:ph type="body" sz="quarter" idx="13"/>
          </p:nvPr>
        </p:nvSpPr>
        <p:spPr/>
        <p:txBody>
          <a:bodyPr/>
          <a:lstStyle/>
          <a:p>
            <a:pPr lvl="1"/>
            <a:r>
              <a:rPr lang="fr-FR" sz="2000" dirty="0" smtClean="0"/>
              <a:t> Orientations  </a:t>
            </a:r>
            <a:r>
              <a:rPr lang="fr-FR" sz="2000" dirty="0"/>
              <a:t>DEPP, DGESCO et </a:t>
            </a:r>
            <a:r>
              <a:rPr lang="fr-FR" sz="2000" dirty="0" smtClean="0"/>
              <a:t>IGEN</a:t>
            </a:r>
          </a:p>
          <a:p>
            <a:pPr marL="457200" lvl="1" indent="0">
              <a:buNone/>
            </a:pPr>
            <a:endParaRPr lang="fr-FR" sz="2000" dirty="0"/>
          </a:p>
          <a:p>
            <a:pPr lvl="1"/>
            <a:r>
              <a:rPr lang="fr-FR" sz="2000" dirty="0" smtClean="0"/>
              <a:t> Conception </a:t>
            </a:r>
            <a:r>
              <a:rPr lang="fr-FR" sz="2000" dirty="0"/>
              <a:t>par des groupes experts d’enseignants, selon les processus </a:t>
            </a:r>
            <a:r>
              <a:rPr lang="fr-FR" sz="2000" dirty="0" smtClean="0"/>
              <a:t>DEPP</a:t>
            </a:r>
          </a:p>
          <a:p>
            <a:pPr lvl="1"/>
            <a:endParaRPr lang="fr-FR" sz="2000" dirty="0"/>
          </a:p>
          <a:p>
            <a:pPr lvl="1"/>
            <a:r>
              <a:rPr lang="fr-FR" sz="2000" dirty="0" smtClean="0"/>
              <a:t> Items issus de la banque DEPP</a:t>
            </a:r>
          </a:p>
          <a:p>
            <a:pPr lvl="1"/>
            <a:endParaRPr lang="fr-FR" sz="2000" dirty="0"/>
          </a:p>
          <a:p>
            <a:pPr lvl="1"/>
            <a:endParaRPr lang="fr-FR" sz="2000" dirty="0"/>
          </a:p>
          <a:p>
            <a:pPr lvl="1"/>
            <a:endParaRPr lang="fr-FR" sz="2000" dirty="0" smtClean="0"/>
          </a:p>
          <a:p>
            <a:pPr lvl="1"/>
            <a:endParaRPr lang="fr-FR" sz="2000" dirty="0"/>
          </a:p>
          <a:p>
            <a:pPr lvl="1"/>
            <a:endParaRPr lang="fr-FR" sz="2000" dirty="0" smtClean="0"/>
          </a:p>
          <a:p>
            <a:endParaRPr lang="fr-FR" dirty="0"/>
          </a:p>
        </p:txBody>
      </p:sp>
    </p:spTree>
    <p:extLst>
      <p:ext uri="{BB962C8B-B14F-4D97-AF65-F5344CB8AC3E}">
        <p14:creationId xmlns:p14="http://schemas.microsoft.com/office/powerpoint/2010/main" val="3153619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smtClean="0"/>
              <a:t>Trois </a:t>
            </a:r>
            <a:r>
              <a:rPr lang="fr-FR" dirty="0"/>
              <a:t>opérations </a:t>
            </a:r>
            <a:r>
              <a:rPr lang="fr-FR" dirty="0" smtClean="0"/>
              <a:t>d’évaluations nouvelles à </a:t>
            </a:r>
            <a:r>
              <a:rPr lang="fr-FR" dirty="0"/>
              <a:t>la rentrée scolaire 2018 </a:t>
            </a:r>
            <a:r>
              <a:rPr lang="fr-FR" dirty="0" smtClean="0"/>
              <a:t>conduites par la </a:t>
            </a:r>
            <a:r>
              <a:rPr lang="fr-FR" dirty="0" err="1" smtClean="0"/>
              <a:t>Dgesco</a:t>
            </a:r>
            <a:r>
              <a:rPr lang="fr-FR" dirty="0" smtClean="0"/>
              <a:t> </a:t>
            </a:r>
            <a:r>
              <a:rPr lang="fr-FR" dirty="0"/>
              <a:t>et la </a:t>
            </a:r>
            <a:r>
              <a:rPr lang="fr-FR" dirty="0" smtClean="0"/>
              <a:t>Depp : CP, CE1</a:t>
            </a:r>
            <a:r>
              <a:rPr lang="fr-FR" dirty="0" smtClean="0">
                <a:solidFill>
                  <a:schemeClr val="tx1"/>
                </a:solidFill>
              </a:rPr>
              <a:t>,</a:t>
            </a:r>
            <a:r>
              <a:rPr lang="fr-FR" dirty="0" smtClean="0">
                <a:solidFill>
                  <a:srgbClr val="FF0000"/>
                </a:solidFill>
              </a:rPr>
              <a:t> </a:t>
            </a:r>
            <a:r>
              <a:rPr lang="fr-FR" dirty="0" smtClean="0"/>
              <a:t>et 2nde</a:t>
            </a:r>
          </a:p>
          <a:p>
            <a:r>
              <a:rPr lang="fr-FR" dirty="0" smtClean="0"/>
              <a:t>Tout </a:t>
            </a:r>
            <a:r>
              <a:rPr lang="fr-FR" dirty="0"/>
              <a:t>au long de l’année d’autres évaluations auront lieu comme chaque année, dans la classe, dans les écoles et établissements, en </a:t>
            </a:r>
            <a:r>
              <a:rPr lang="fr-FR" dirty="0" smtClean="0"/>
              <a:t>académie, </a:t>
            </a:r>
            <a:r>
              <a:rPr lang="fr-FR" dirty="0"/>
              <a:t>conduites par les enseignants, les inspections, les académies, mais aussi au niveau national ou même international (en 2019 TIMSS) conduites par la </a:t>
            </a:r>
            <a:r>
              <a:rPr lang="fr-FR" dirty="0" smtClean="0"/>
              <a:t>Depp.</a:t>
            </a:r>
          </a:p>
          <a:p>
            <a:r>
              <a:rPr lang="fr-FR" dirty="0" smtClean="0"/>
              <a:t>Les </a:t>
            </a:r>
            <a:r>
              <a:rPr lang="fr-FR" b="1" dirty="0"/>
              <a:t>évaluations des élèves  se réfèrent à des pratiques très différentes</a:t>
            </a:r>
            <a:r>
              <a:rPr lang="fr-FR" dirty="0"/>
              <a:t>. Au-delà de l’évaluation des élèves au sein de la classe par l’enseignant ou lors des examens nationaux (brevet, baccalauréat), </a:t>
            </a:r>
            <a:r>
              <a:rPr lang="fr-FR" dirty="0" smtClean="0"/>
              <a:t>différents </a:t>
            </a:r>
            <a:r>
              <a:rPr lang="fr-FR" dirty="0"/>
              <a:t>objectifs sont visés </a:t>
            </a:r>
            <a:r>
              <a:rPr lang="fr-FR" b="1" dirty="0"/>
              <a:t>liés aux niveaux des usages :</a:t>
            </a:r>
            <a:endParaRPr lang="fr-FR" dirty="0"/>
          </a:p>
          <a:p>
            <a:pPr lvl="1"/>
            <a:r>
              <a:rPr lang="fr-FR" sz="2000" b="1" dirty="0"/>
              <a:t>Fournir aux enseignants des outils afin d’enrichir leurs pratiques pédagogiques en évaluant mieux les acquis de leurs élèves (niveau de la classe)</a:t>
            </a:r>
            <a:endParaRPr lang="fr-FR" sz="2000" dirty="0"/>
          </a:p>
          <a:p>
            <a:pPr lvl="1"/>
            <a:r>
              <a:rPr lang="fr-FR" sz="2000" b="1" dirty="0"/>
              <a:t>Doter les « pilotes de proximité » (recteurs, DASEN, IEN, chefs d’établissement) d’indicateurs leur permettant de mieux connaître les résultats des élèves et des établissements pour un pilotage pédagogique efficace (niveau local)</a:t>
            </a:r>
            <a:endParaRPr lang="fr-FR" sz="2000" dirty="0"/>
          </a:p>
          <a:p>
            <a:pPr lvl="1"/>
            <a:r>
              <a:rPr lang="fr-FR" sz="2000" b="1" dirty="0"/>
              <a:t>Disposer d’indicateurs permettant de mesurer, au niveau national, les performances du système éducatif, incluant la mesure d’évolutions temporelles et les comparaisons internationales (niveau national)</a:t>
            </a:r>
            <a:endParaRPr lang="fr-FR" sz="2000" dirty="0"/>
          </a:p>
          <a:p>
            <a:pPr marL="0" indent="0">
              <a:buNone/>
            </a:pPr>
            <a:endParaRPr lang="fr-FR" dirty="0"/>
          </a:p>
          <a:p>
            <a:endParaRPr lang="fr-FR" dirty="0"/>
          </a:p>
        </p:txBody>
      </p:sp>
    </p:spTree>
    <p:extLst>
      <p:ext uri="{BB962C8B-B14F-4D97-AF65-F5344CB8AC3E}">
        <p14:creationId xmlns:p14="http://schemas.microsoft.com/office/powerpoint/2010/main" val="299753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contenus</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20</a:t>
            </a:fld>
            <a:endParaRPr lang="fr-FR" dirty="0"/>
          </a:p>
        </p:txBody>
      </p:sp>
      <p:sp>
        <p:nvSpPr>
          <p:cNvPr id="4" name="Espace réservé du texte 3"/>
          <p:cNvSpPr>
            <a:spLocks noGrp="1"/>
          </p:cNvSpPr>
          <p:nvPr>
            <p:ph type="body" sz="quarter" idx="13"/>
          </p:nvPr>
        </p:nvSpPr>
        <p:spPr/>
        <p:txBody>
          <a:bodyPr/>
          <a:lstStyle/>
          <a:p>
            <a:pPr marL="0" indent="0">
              <a:buNone/>
            </a:pPr>
            <a:r>
              <a:rPr lang="fr-FR" b="1" u="sng" dirty="0" smtClean="0"/>
              <a:t>Français</a:t>
            </a:r>
          </a:p>
          <a:p>
            <a:r>
              <a:rPr lang="fr-FR" dirty="0" smtClean="0"/>
              <a:t>Une passation de 50 minutes sur la plateforme numérique</a:t>
            </a:r>
          </a:p>
          <a:p>
            <a:pPr marL="0" indent="0">
              <a:buNone/>
            </a:pPr>
            <a:endParaRPr lang="fr-FR" dirty="0"/>
          </a:p>
          <a:p>
            <a:r>
              <a:rPr lang="fr-FR" dirty="0"/>
              <a:t>Le test de maîtrise de la langue française sera organisé en trois blocs :</a:t>
            </a:r>
            <a:r>
              <a:rPr lang="fr-FR" b="1" dirty="0"/>
              <a:t> </a:t>
            </a:r>
            <a:r>
              <a:rPr lang="fr-FR" dirty="0" smtClean="0"/>
              <a:t>compétences linguistiques, </a:t>
            </a:r>
            <a:r>
              <a:rPr lang="fr-FR" dirty="0"/>
              <a:t>compréhension écrite et orale. </a:t>
            </a:r>
            <a:endParaRPr lang="fr-FR" dirty="0" smtClean="0"/>
          </a:p>
          <a:p>
            <a:pPr marL="0" indent="0">
              <a:buNone/>
            </a:pPr>
            <a:endParaRPr lang="fr-FR" dirty="0"/>
          </a:p>
          <a:p>
            <a:r>
              <a:rPr lang="fr-FR" dirty="0"/>
              <a:t>Un module optionnel d’évaluation de l’expression orale pourra être expérimenté par des établissements volontaires. Il s’agira d’un temps de mise en situation d’échange </a:t>
            </a:r>
            <a:r>
              <a:rPr lang="fr-FR" dirty="0" smtClean="0"/>
              <a:t>oral. </a:t>
            </a:r>
            <a:r>
              <a:rPr lang="fr-FR" dirty="0"/>
              <a:t>Les </a:t>
            </a:r>
            <a:r>
              <a:rPr lang="fr-FR" dirty="0" smtClean="0"/>
              <a:t>établissements  </a:t>
            </a:r>
            <a:r>
              <a:rPr lang="fr-FR" dirty="0"/>
              <a:t>pourront </a:t>
            </a:r>
            <a:r>
              <a:rPr lang="fr-FR" dirty="0" smtClean="0"/>
              <a:t>proposer </a:t>
            </a:r>
            <a:r>
              <a:rPr lang="fr-FR" dirty="0"/>
              <a:t>ce temps à partir d’une banque de situations, </a:t>
            </a:r>
            <a:r>
              <a:rPr lang="fr-FR" dirty="0" smtClean="0"/>
              <a:t>mise à disposition </a:t>
            </a:r>
            <a:r>
              <a:rPr lang="fr-FR" dirty="0"/>
              <a:t>au niveau national.</a:t>
            </a:r>
          </a:p>
          <a:p>
            <a:endParaRPr lang="fr-FR" dirty="0"/>
          </a:p>
        </p:txBody>
      </p:sp>
    </p:spTree>
    <p:extLst>
      <p:ext uri="{BB962C8B-B14F-4D97-AF65-F5344CB8AC3E}">
        <p14:creationId xmlns:p14="http://schemas.microsoft.com/office/powerpoint/2010/main" val="814652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contenus</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21</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pPr marL="0" indent="0">
              <a:buNone/>
            </a:pPr>
            <a:r>
              <a:rPr lang="fr-FR" b="1" u="sng" dirty="0" smtClean="0"/>
              <a:t>Mathématiques</a:t>
            </a:r>
          </a:p>
          <a:p>
            <a:r>
              <a:rPr lang="fr-FR" dirty="0" smtClean="0"/>
              <a:t>Une passation de </a:t>
            </a:r>
            <a:r>
              <a:rPr lang="fr-FR" dirty="0"/>
              <a:t>50 minutes sur plateforme numérique</a:t>
            </a:r>
          </a:p>
          <a:p>
            <a:endParaRPr lang="fr-FR" dirty="0"/>
          </a:p>
          <a:p>
            <a:pPr marL="0" indent="0">
              <a:buNone/>
            </a:pPr>
            <a:r>
              <a:rPr lang="fr-FR" dirty="0"/>
              <a:t>Le test de mathématiques sera organisé en deux sous-thèmes communs : </a:t>
            </a:r>
            <a:endParaRPr lang="fr-FR" dirty="0" smtClean="0"/>
          </a:p>
          <a:p>
            <a:pPr>
              <a:buFont typeface="Wingdings" panose="05000000000000000000" pitchFamily="2" charset="2"/>
              <a:buChar char="§"/>
            </a:pPr>
            <a:r>
              <a:rPr lang="fr-FR" dirty="0" smtClean="0"/>
              <a:t>Organisation </a:t>
            </a:r>
            <a:r>
              <a:rPr lang="fr-FR" dirty="0"/>
              <a:t>et gestion de données  </a:t>
            </a:r>
            <a:endParaRPr lang="fr-FR" dirty="0" smtClean="0"/>
          </a:p>
          <a:p>
            <a:pPr lvl="1">
              <a:buFont typeface="Wingdings" panose="05000000000000000000" pitchFamily="2" charset="2"/>
              <a:buChar char="§"/>
            </a:pPr>
            <a:r>
              <a:rPr lang="fr-FR" sz="1600" i="1" dirty="0"/>
              <a:t>Pourcentages, proportionnalité, fonctions linéatures et de la lecture graphique</a:t>
            </a:r>
          </a:p>
          <a:p>
            <a:pPr>
              <a:buFont typeface="Wingdings" panose="05000000000000000000" pitchFamily="2" charset="2"/>
              <a:buChar char="§"/>
            </a:pPr>
            <a:r>
              <a:rPr lang="fr-FR" dirty="0" smtClean="0"/>
              <a:t>Nombres </a:t>
            </a:r>
            <a:r>
              <a:rPr lang="fr-FR" dirty="0"/>
              <a:t>et </a:t>
            </a:r>
            <a:r>
              <a:rPr lang="fr-FR" dirty="0" smtClean="0"/>
              <a:t>calculs </a:t>
            </a:r>
          </a:p>
          <a:p>
            <a:pPr lvl="1">
              <a:buFont typeface="Wingdings" panose="05000000000000000000" pitchFamily="2" charset="2"/>
              <a:buChar char="§"/>
            </a:pPr>
            <a:r>
              <a:rPr lang="fr-FR" sz="1600" i="1" dirty="0"/>
              <a:t>Comparer, calculer et estimer avec des nombres relatifs, des fractions, des nombres décimaux ou des puissances ; </a:t>
            </a:r>
          </a:p>
          <a:p>
            <a:pPr lvl="1">
              <a:buFont typeface="Wingdings" panose="05000000000000000000" pitchFamily="2" charset="2"/>
              <a:buChar char="§"/>
            </a:pPr>
            <a:r>
              <a:rPr lang="fr-FR" sz="1600" i="1" dirty="0"/>
              <a:t>Utiliser diverses représentations d’un même nombre, passer d’une représentation à une autre.</a:t>
            </a:r>
          </a:p>
          <a:p>
            <a:pPr marL="0" indent="0">
              <a:buNone/>
            </a:pPr>
            <a:endParaRPr lang="fr-FR" dirty="0"/>
          </a:p>
          <a:p>
            <a:pPr marL="0" indent="0">
              <a:buNone/>
            </a:pPr>
            <a:r>
              <a:rPr lang="fr-FR" dirty="0" smtClean="0"/>
              <a:t>deux </a:t>
            </a:r>
            <a:r>
              <a:rPr lang="fr-FR" dirty="0"/>
              <a:t>autres sous-thèmes seront abordés de manière modulaire :</a:t>
            </a:r>
          </a:p>
          <a:p>
            <a:pPr lvl="0"/>
            <a:r>
              <a:rPr lang="fr-FR" dirty="0"/>
              <a:t>Géométrie:</a:t>
            </a:r>
          </a:p>
          <a:p>
            <a:pPr lvl="1"/>
            <a:r>
              <a:rPr lang="fr-FR" sz="1600" i="1" dirty="0"/>
              <a:t>GT: Autour de la géométrie de raisonnement</a:t>
            </a:r>
            <a:endParaRPr lang="fr-FR" sz="1600" dirty="0"/>
          </a:p>
          <a:p>
            <a:pPr lvl="1"/>
            <a:r>
              <a:rPr lang="fr-FR" sz="1600" i="1" dirty="0"/>
              <a:t>PRO: Autour de la géométrie du calcul de grandeurs (longueurs, aires et volumes)</a:t>
            </a:r>
            <a:endParaRPr lang="fr-FR" sz="1600" dirty="0"/>
          </a:p>
          <a:p>
            <a:pPr lvl="0"/>
            <a:r>
              <a:rPr lang="fr-FR" dirty="0"/>
              <a:t>Calcul littéral</a:t>
            </a:r>
          </a:p>
          <a:p>
            <a:pPr lvl="1"/>
            <a:r>
              <a:rPr lang="fr-FR" sz="1600" i="1" dirty="0"/>
              <a:t>GT: </a:t>
            </a:r>
            <a:r>
              <a:rPr lang="fr-FR" sz="1600" i="1" dirty="0" smtClean="0"/>
              <a:t>Autour </a:t>
            </a:r>
            <a:r>
              <a:rPr lang="fr-FR" sz="1600" i="1" dirty="0"/>
              <a:t>de l’équivalence d’expressions </a:t>
            </a:r>
            <a:r>
              <a:rPr lang="fr-FR" sz="1600" i="1" dirty="0" smtClean="0"/>
              <a:t>algébriques, </a:t>
            </a:r>
            <a:r>
              <a:rPr lang="fr-FR" sz="1600" i="1" dirty="0"/>
              <a:t>contextes intra et extra </a:t>
            </a:r>
            <a:r>
              <a:rPr lang="fr-FR" sz="1600" i="1" dirty="0" smtClean="0"/>
              <a:t>maths.</a:t>
            </a:r>
            <a:endParaRPr lang="fr-FR" sz="1600" dirty="0"/>
          </a:p>
          <a:p>
            <a:pPr lvl="1"/>
            <a:r>
              <a:rPr lang="fr-FR" sz="1600" i="1" dirty="0"/>
              <a:t>PRO: Autour de la modélisation, en contexte et équations du premier degré.</a:t>
            </a:r>
            <a:endParaRPr lang="fr-FR" sz="1600"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1919464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outils de restitution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22</a:t>
            </a:fld>
            <a:endParaRPr lang="fr-FR" dirty="0"/>
          </a:p>
        </p:txBody>
      </p:sp>
      <p:sp>
        <p:nvSpPr>
          <p:cNvPr id="4" name="Espace réservé du texte 3"/>
          <p:cNvSpPr>
            <a:spLocks noGrp="1"/>
          </p:cNvSpPr>
          <p:nvPr>
            <p:ph type="body" sz="quarter" idx="13"/>
          </p:nvPr>
        </p:nvSpPr>
        <p:spPr/>
        <p:txBody>
          <a:bodyPr>
            <a:normAutofit lnSpcReduction="10000"/>
          </a:bodyPr>
          <a:lstStyle/>
          <a:p>
            <a:r>
              <a:rPr lang="fr-FR" dirty="0" smtClean="0"/>
              <a:t> La correction est automatisée</a:t>
            </a:r>
          </a:p>
          <a:p>
            <a:pPr marL="0" indent="0">
              <a:buNone/>
            </a:pPr>
            <a:endParaRPr lang="fr-FR" dirty="0" smtClean="0"/>
          </a:p>
          <a:p>
            <a:r>
              <a:rPr lang="fr-FR" dirty="0" smtClean="0"/>
              <a:t> Un </a:t>
            </a:r>
            <a:r>
              <a:rPr lang="fr-FR" dirty="0"/>
              <a:t>profil individuel de chaque élève, référé à des repères nationaux sera alors disponible très rapidement, le positionnant selon quatre degrés de maîtrise dans chaque  </a:t>
            </a:r>
            <a:r>
              <a:rPr lang="fr-FR" dirty="0" smtClean="0"/>
              <a:t>sous-ensemble </a:t>
            </a:r>
            <a:r>
              <a:rPr lang="fr-FR" dirty="0"/>
              <a:t>de connaissances et de compétences évalué</a:t>
            </a:r>
            <a:r>
              <a:rPr lang="fr-FR" dirty="0" smtClean="0"/>
              <a:t>.</a:t>
            </a:r>
          </a:p>
          <a:p>
            <a:r>
              <a:rPr lang="fr-FR" dirty="0" smtClean="0"/>
              <a:t>Un rendu par classe et par groupes selon les degrés de maîtrise sera également immédiatement disponible.</a:t>
            </a:r>
          </a:p>
          <a:p>
            <a:r>
              <a:rPr lang="fr-FR" dirty="0" smtClean="0"/>
              <a:t> </a:t>
            </a:r>
            <a:r>
              <a:rPr lang="fr-FR" dirty="0"/>
              <a:t>Pour permettre un rendu nominatif, une extraction SYSCA </a:t>
            </a:r>
            <a:r>
              <a:rPr lang="fr-FR" dirty="0" smtClean="0"/>
              <a:t>mi </a:t>
            </a:r>
            <a:r>
              <a:rPr lang="fr-FR" dirty="0"/>
              <a:t>septembre et la mise en place d’un </a:t>
            </a:r>
            <a:r>
              <a:rPr lang="fr-FR" dirty="0" err="1"/>
              <a:t>webservice</a:t>
            </a:r>
            <a:r>
              <a:rPr lang="fr-FR" dirty="0"/>
              <a:t> d’anonymat sécurisé.</a:t>
            </a:r>
          </a:p>
          <a:p>
            <a:endParaRPr lang="fr-FR" dirty="0" smtClean="0"/>
          </a:p>
          <a:p>
            <a:r>
              <a:rPr lang="fr-FR" dirty="0" smtClean="0"/>
              <a:t> Il </a:t>
            </a:r>
            <a:r>
              <a:rPr lang="fr-FR" dirty="0"/>
              <a:t>permettra de construire un dispositif d’accompagnement personnalisé et adapté, s’appuyant sur diverses sources.</a:t>
            </a:r>
          </a:p>
          <a:p>
            <a:endParaRPr lang="fr-FR" dirty="0"/>
          </a:p>
        </p:txBody>
      </p:sp>
    </p:spTree>
    <p:extLst>
      <p:ext uri="{BB962C8B-B14F-4D97-AF65-F5344CB8AC3E}">
        <p14:creationId xmlns:p14="http://schemas.microsoft.com/office/powerpoint/2010/main" val="437088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outils d’accompagnement classe de seconde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23</a:t>
            </a:fld>
            <a:endParaRPr lang="fr-FR" dirty="0"/>
          </a:p>
        </p:txBody>
      </p:sp>
      <p:sp>
        <p:nvSpPr>
          <p:cNvPr id="4" name="Espace réservé du texte 3"/>
          <p:cNvSpPr>
            <a:spLocks noGrp="1"/>
          </p:cNvSpPr>
          <p:nvPr>
            <p:ph type="body" sz="quarter" idx="13"/>
          </p:nvPr>
        </p:nvSpPr>
        <p:spPr/>
        <p:txBody>
          <a:bodyPr/>
          <a:lstStyle/>
          <a:p>
            <a:r>
              <a:rPr lang="fr-FR" dirty="0">
                <a:solidFill>
                  <a:schemeClr val="tx1"/>
                </a:solidFill>
              </a:rPr>
              <a:t>Ressources dans la BRNE pour travailler sur la maîtrise des compétences attendues à la fin du cycle 4 en termes de compréhension écrite et orale et en mathématiques ;</a:t>
            </a:r>
          </a:p>
          <a:p>
            <a:endParaRPr lang="fr-FR" dirty="0">
              <a:solidFill>
                <a:schemeClr val="tx1"/>
              </a:solidFill>
            </a:endParaRPr>
          </a:p>
          <a:p>
            <a:r>
              <a:rPr lang="fr-FR" dirty="0">
                <a:solidFill>
                  <a:schemeClr val="tx1"/>
                </a:solidFill>
              </a:rPr>
              <a:t>Ressources d’accompagnement pour la mise en œuvre et l’organisation de l’accompagnement personnalisé en classe de 2nde (</a:t>
            </a:r>
            <a:r>
              <a:rPr lang="fr-FR" dirty="0" err="1">
                <a:solidFill>
                  <a:schemeClr val="tx1"/>
                </a:solidFill>
              </a:rPr>
              <a:t>Eduscol</a:t>
            </a:r>
            <a:r>
              <a:rPr lang="fr-FR" dirty="0" smtClean="0">
                <a:solidFill>
                  <a:schemeClr val="tx1"/>
                </a:solidFill>
              </a:rPr>
              <a:t>).</a:t>
            </a:r>
            <a:endParaRPr lang="fr-FR" dirty="0">
              <a:solidFill>
                <a:schemeClr val="tx1"/>
              </a:solidFill>
            </a:endParaRPr>
          </a:p>
        </p:txBody>
      </p:sp>
    </p:spTree>
    <p:extLst>
      <p:ext uri="{BB962C8B-B14F-4D97-AF65-F5344CB8AC3E}">
        <p14:creationId xmlns:p14="http://schemas.microsoft.com/office/powerpoint/2010/main" val="3947429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L’information des familles</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24</a:t>
            </a:fld>
            <a:endParaRPr lang="fr-FR" dirty="0"/>
          </a:p>
        </p:txBody>
      </p:sp>
      <p:sp>
        <p:nvSpPr>
          <p:cNvPr id="4" name="Espace réservé du texte 3"/>
          <p:cNvSpPr>
            <a:spLocks noGrp="1"/>
          </p:cNvSpPr>
          <p:nvPr>
            <p:ph type="body" sz="quarter" idx="13"/>
          </p:nvPr>
        </p:nvSpPr>
        <p:spPr/>
        <p:txBody>
          <a:bodyPr/>
          <a:lstStyle/>
          <a:p>
            <a:endParaRPr lang="fr-FR" dirty="0" smtClean="0"/>
          </a:p>
          <a:p>
            <a:r>
              <a:rPr lang="fr-FR" dirty="0"/>
              <a:t> </a:t>
            </a:r>
            <a:r>
              <a:rPr lang="fr-FR" dirty="0" smtClean="0"/>
              <a:t>Une campagne d’information des parents avant l’été et au moment des passations, construite par la DELCOM</a:t>
            </a:r>
            <a:endParaRPr lang="fr-FR" dirty="0"/>
          </a:p>
        </p:txBody>
      </p:sp>
    </p:spTree>
    <p:extLst>
      <p:ext uri="{BB962C8B-B14F-4D97-AF65-F5344CB8AC3E}">
        <p14:creationId xmlns:p14="http://schemas.microsoft.com/office/powerpoint/2010/main" val="399318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p:txBody>
          <a:bodyPr/>
          <a:lstStyle/>
          <a:p>
            <a:r>
              <a:rPr lang="fr-FR" dirty="0" smtClean="0">
                <a:solidFill>
                  <a:schemeClr val="tx1"/>
                </a:solidFill>
              </a:rPr>
              <a:t> Bilan de l’évaluation 6° novembre 2017 </a:t>
            </a:r>
          </a:p>
          <a:p>
            <a:pPr marL="0" indent="0">
              <a:buNone/>
            </a:pPr>
            <a:endParaRPr lang="fr-FR" dirty="0">
              <a:solidFill>
                <a:schemeClr val="tx1"/>
              </a:solidFill>
            </a:endParaRPr>
          </a:p>
          <a:p>
            <a:pPr marL="0" indent="0">
              <a:buNone/>
            </a:pPr>
            <a:r>
              <a:rPr lang="fr-FR" dirty="0" smtClean="0">
                <a:solidFill>
                  <a:schemeClr val="tx1"/>
                </a:solidFill>
              </a:rPr>
              <a:t>Evaluation </a:t>
            </a:r>
            <a:r>
              <a:rPr lang="fr-FR" dirty="0">
                <a:solidFill>
                  <a:schemeClr val="tx1"/>
                </a:solidFill>
              </a:rPr>
              <a:t>6° et </a:t>
            </a:r>
            <a:r>
              <a:rPr lang="fr-FR" dirty="0" smtClean="0">
                <a:solidFill>
                  <a:schemeClr val="tx1"/>
                </a:solidFill>
              </a:rPr>
              <a:t>tests </a:t>
            </a:r>
            <a:r>
              <a:rPr lang="fr-FR" dirty="0">
                <a:solidFill>
                  <a:schemeClr val="tx1"/>
                </a:solidFill>
              </a:rPr>
              <a:t>de positionnement </a:t>
            </a:r>
            <a:r>
              <a:rPr lang="fr-FR" dirty="0" smtClean="0">
                <a:solidFill>
                  <a:schemeClr val="tx1"/>
                </a:solidFill>
              </a:rPr>
              <a:t>2</a:t>
            </a:r>
            <a:r>
              <a:rPr lang="fr-FR" baseline="30000" dirty="0" smtClean="0">
                <a:solidFill>
                  <a:schemeClr val="tx1"/>
                </a:solidFill>
              </a:rPr>
              <a:t>nde</a:t>
            </a:r>
            <a:endParaRPr lang="fr-FR" dirty="0" smtClean="0">
              <a:solidFill>
                <a:schemeClr val="tx1"/>
              </a:solidFill>
            </a:endParaRPr>
          </a:p>
          <a:p>
            <a:r>
              <a:rPr lang="fr-FR" dirty="0" smtClean="0">
                <a:solidFill>
                  <a:schemeClr val="tx1"/>
                </a:solidFill>
              </a:rPr>
              <a:t> Les </a:t>
            </a:r>
            <a:r>
              <a:rPr lang="fr-FR" dirty="0">
                <a:solidFill>
                  <a:schemeClr val="tx1"/>
                </a:solidFill>
              </a:rPr>
              <a:t>objectifs </a:t>
            </a:r>
            <a:endParaRPr lang="fr-FR" dirty="0" smtClean="0">
              <a:solidFill>
                <a:schemeClr val="tx1"/>
              </a:solidFill>
            </a:endParaRPr>
          </a:p>
          <a:p>
            <a:r>
              <a:rPr lang="fr-FR" dirty="0" smtClean="0">
                <a:solidFill>
                  <a:schemeClr val="tx1"/>
                </a:solidFill>
              </a:rPr>
              <a:t> Le calendrier et l’organisation</a:t>
            </a:r>
            <a:endParaRPr lang="fr-FR" dirty="0">
              <a:solidFill>
                <a:schemeClr val="tx1"/>
              </a:solidFill>
            </a:endParaRPr>
          </a:p>
          <a:p>
            <a:r>
              <a:rPr lang="fr-FR" dirty="0">
                <a:solidFill>
                  <a:schemeClr val="tx1"/>
                </a:solidFill>
              </a:rPr>
              <a:t> </a:t>
            </a:r>
            <a:r>
              <a:rPr lang="fr-FR" dirty="0" smtClean="0">
                <a:solidFill>
                  <a:schemeClr val="tx1"/>
                </a:solidFill>
              </a:rPr>
              <a:t>La conception </a:t>
            </a:r>
          </a:p>
          <a:p>
            <a:r>
              <a:rPr lang="fr-FR" dirty="0" smtClean="0">
                <a:solidFill>
                  <a:schemeClr val="tx1"/>
                </a:solidFill>
              </a:rPr>
              <a:t> Les contenus</a:t>
            </a:r>
          </a:p>
          <a:p>
            <a:r>
              <a:rPr lang="fr-FR" dirty="0" smtClean="0">
                <a:solidFill>
                  <a:schemeClr val="tx1"/>
                </a:solidFill>
              </a:rPr>
              <a:t> Les outils de restitution</a:t>
            </a:r>
            <a:endParaRPr lang="fr-FR" dirty="0">
              <a:solidFill>
                <a:schemeClr val="tx1"/>
              </a:solidFill>
            </a:endParaRPr>
          </a:p>
          <a:p>
            <a:r>
              <a:rPr lang="fr-FR" dirty="0">
                <a:solidFill>
                  <a:schemeClr val="tx1"/>
                </a:solidFill>
              </a:rPr>
              <a:t> </a:t>
            </a:r>
            <a:r>
              <a:rPr lang="fr-FR" dirty="0" smtClean="0">
                <a:solidFill>
                  <a:schemeClr val="tx1"/>
                </a:solidFill>
              </a:rPr>
              <a:t>Les outils d’accompagnement</a:t>
            </a:r>
          </a:p>
          <a:p>
            <a:r>
              <a:rPr lang="fr-FR" dirty="0" smtClean="0">
                <a:solidFill>
                  <a:schemeClr val="tx1"/>
                </a:solidFill>
              </a:rPr>
              <a:t> L’information des familles</a:t>
            </a:r>
            <a:endParaRPr lang="fr-FR" dirty="0">
              <a:solidFill>
                <a:schemeClr val="tx1"/>
              </a:solidFill>
            </a:endParaRPr>
          </a:p>
          <a:p>
            <a:endParaRPr lang="fr-FR" dirty="0"/>
          </a:p>
        </p:txBody>
      </p:sp>
    </p:spTree>
    <p:extLst>
      <p:ext uri="{BB962C8B-B14F-4D97-AF65-F5344CB8AC3E}">
        <p14:creationId xmlns:p14="http://schemas.microsoft.com/office/powerpoint/2010/main" val="3268864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Bilan participation</a:t>
            </a:r>
            <a:endParaRPr lang="fr-FR" b="1" dirty="0"/>
          </a:p>
        </p:txBody>
      </p:sp>
      <p:sp>
        <p:nvSpPr>
          <p:cNvPr id="5" name="ZoneTexte 4"/>
          <p:cNvSpPr txBox="1"/>
          <p:nvPr/>
        </p:nvSpPr>
        <p:spPr>
          <a:xfrm>
            <a:off x="485360" y="1514712"/>
            <a:ext cx="1724440" cy="1846659"/>
          </a:xfrm>
          <a:prstGeom prst="rect">
            <a:avLst/>
          </a:prstGeom>
          <a:noFill/>
        </p:spPr>
        <p:txBody>
          <a:bodyPr wrap="square" rtlCol="0">
            <a:spAutoFit/>
          </a:bodyPr>
          <a:lstStyle/>
          <a:p>
            <a:r>
              <a:rPr lang="fr-FR" b="1" dirty="0" smtClean="0"/>
              <a:t>Participation </a:t>
            </a:r>
          </a:p>
          <a:p>
            <a:r>
              <a:rPr lang="fr-FR" b="1" dirty="0" smtClean="0"/>
              <a:t>des élèves </a:t>
            </a:r>
          </a:p>
          <a:p>
            <a:r>
              <a:rPr lang="fr-FR" b="1" dirty="0" smtClean="0">
                <a:solidFill>
                  <a:schemeClr val="accent1">
                    <a:lumMod val="75000"/>
                  </a:schemeClr>
                </a:solidFill>
              </a:rPr>
              <a:t>en français</a:t>
            </a:r>
          </a:p>
          <a:p>
            <a:r>
              <a:rPr lang="fr-FR" b="1" dirty="0" smtClean="0"/>
              <a:t>par académie</a:t>
            </a:r>
          </a:p>
          <a:p>
            <a:r>
              <a:rPr lang="fr-FR" sz="1200" b="1" dirty="0" smtClean="0"/>
              <a:t>Elèves connectés</a:t>
            </a:r>
          </a:p>
          <a:p>
            <a:endParaRPr lang="fr-FR" sz="1200" dirty="0" smtClean="0"/>
          </a:p>
          <a:p>
            <a:endParaRPr lang="fr-FR" dirty="0" smtClean="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667" y="1600199"/>
            <a:ext cx="3227821" cy="330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4920" y="4973003"/>
            <a:ext cx="1295400"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2619" y="1653539"/>
            <a:ext cx="2890817" cy="3202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820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Bilan participation</a:t>
            </a:r>
            <a:endParaRPr lang="fr-FR" b="1" dirty="0"/>
          </a:p>
        </p:txBody>
      </p:sp>
      <p:sp>
        <p:nvSpPr>
          <p:cNvPr id="5" name="ZoneTexte 4"/>
          <p:cNvSpPr txBox="1"/>
          <p:nvPr/>
        </p:nvSpPr>
        <p:spPr>
          <a:xfrm>
            <a:off x="365760" y="1514712"/>
            <a:ext cx="2057400" cy="1846659"/>
          </a:xfrm>
          <a:prstGeom prst="rect">
            <a:avLst/>
          </a:prstGeom>
          <a:noFill/>
        </p:spPr>
        <p:txBody>
          <a:bodyPr wrap="square" rtlCol="0">
            <a:spAutoFit/>
          </a:bodyPr>
          <a:lstStyle/>
          <a:p>
            <a:r>
              <a:rPr lang="fr-FR" b="1" dirty="0" smtClean="0"/>
              <a:t>Participation </a:t>
            </a:r>
          </a:p>
          <a:p>
            <a:r>
              <a:rPr lang="fr-FR" b="1" dirty="0" smtClean="0"/>
              <a:t>des élèves </a:t>
            </a:r>
          </a:p>
          <a:p>
            <a:r>
              <a:rPr lang="fr-FR" b="1" dirty="0" smtClean="0">
                <a:solidFill>
                  <a:schemeClr val="accent2">
                    <a:lumMod val="60000"/>
                    <a:lumOff val="40000"/>
                  </a:schemeClr>
                </a:solidFill>
              </a:rPr>
              <a:t>en mathématiques</a:t>
            </a:r>
          </a:p>
          <a:p>
            <a:r>
              <a:rPr lang="fr-FR" b="1" dirty="0" smtClean="0"/>
              <a:t>par académie</a:t>
            </a:r>
          </a:p>
          <a:p>
            <a:r>
              <a:rPr lang="fr-FR" sz="1200" b="1" dirty="0" smtClean="0"/>
              <a:t>Elèves connectés</a:t>
            </a:r>
          </a:p>
          <a:p>
            <a:endParaRPr lang="fr-FR" sz="1200" dirty="0" smtClean="0"/>
          </a:p>
          <a:p>
            <a:endParaRPr lang="fr-FR" dirty="0" smtClean="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783" y="1645919"/>
            <a:ext cx="2943138" cy="300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2983" y="4854893"/>
            <a:ext cx="1438275"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3096" y="1578293"/>
            <a:ext cx="277370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395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Bilan – déploiement technique</a:t>
            </a:r>
            <a:endParaRPr lang="fr-FR" b="1" dirty="0"/>
          </a:p>
        </p:txBody>
      </p:sp>
      <p:sp>
        <p:nvSpPr>
          <p:cNvPr id="3" name="Rectangle 2"/>
          <p:cNvSpPr/>
          <p:nvPr/>
        </p:nvSpPr>
        <p:spPr>
          <a:xfrm>
            <a:off x="411480" y="1720840"/>
            <a:ext cx="8126730" cy="1200329"/>
          </a:xfrm>
          <a:prstGeom prst="rect">
            <a:avLst/>
          </a:prstGeom>
        </p:spPr>
        <p:txBody>
          <a:bodyPr wrap="square">
            <a:spAutoFit/>
          </a:bodyPr>
          <a:lstStyle/>
          <a:p>
            <a:pPr algn="ctr"/>
            <a:r>
              <a:rPr lang="fr-FR" dirty="0" smtClean="0"/>
              <a:t>La programmation des séances au niveau national</a:t>
            </a:r>
          </a:p>
          <a:p>
            <a:endParaRPr lang="fr-FR" dirty="0"/>
          </a:p>
          <a:p>
            <a:endParaRPr lang="fr-FR" dirty="0" smtClean="0"/>
          </a:p>
          <a:p>
            <a:endParaRPr lang="fr-F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091" y="3279053"/>
            <a:ext cx="7593346" cy="242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8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Bilan – DEPLOIEMENT TECHNIQUE</a:t>
            </a:r>
            <a:endParaRPr lang="fr-FR" b="1" dirty="0"/>
          </a:p>
        </p:txBody>
      </p:sp>
      <p:sp>
        <p:nvSpPr>
          <p:cNvPr id="5" name="ZoneTexte 4"/>
          <p:cNvSpPr txBox="1"/>
          <p:nvPr/>
        </p:nvSpPr>
        <p:spPr>
          <a:xfrm>
            <a:off x="713034" y="1811893"/>
            <a:ext cx="8364291" cy="1754326"/>
          </a:xfrm>
          <a:prstGeom prst="rect">
            <a:avLst/>
          </a:prstGeom>
          <a:noFill/>
        </p:spPr>
        <p:txBody>
          <a:bodyPr wrap="square" rtlCol="0">
            <a:spAutoFit/>
          </a:bodyPr>
          <a:lstStyle/>
          <a:p>
            <a:r>
              <a:rPr lang="fr-FR" b="1" dirty="0" smtClean="0"/>
              <a:t>Plate forme de passation : défi technique relevé</a:t>
            </a:r>
            <a:endParaRPr lang="fr-FR" b="1" dirty="0"/>
          </a:p>
          <a:p>
            <a:r>
              <a:rPr lang="fr-FR" dirty="0" smtClean="0"/>
              <a:t>Connexions simultanées : pic d’activité à 52 000 connexions simultanées dans la même minute.</a:t>
            </a:r>
          </a:p>
          <a:p>
            <a:endParaRPr lang="fr-FR" dirty="0"/>
          </a:p>
          <a:p>
            <a:endParaRPr lang="fr-FR" dirty="0" smtClean="0"/>
          </a:p>
          <a:p>
            <a:endParaRPr lang="fr-FR"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375" y="2976442"/>
            <a:ext cx="6456692" cy="307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388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a:t>
            </a:r>
            <a:r>
              <a:rPr lang="fr-FR" b="1" dirty="0"/>
              <a:t>Restitution des résultats individuels</a:t>
            </a:r>
          </a:p>
        </p:txBody>
      </p:sp>
      <p:sp>
        <p:nvSpPr>
          <p:cNvPr id="3" name="ZoneTexte 2"/>
          <p:cNvSpPr txBox="1"/>
          <p:nvPr/>
        </p:nvSpPr>
        <p:spPr>
          <a:xfrm>
            <a:off x="3362343" y="830877"/>
            <a:ext cx="4785092" cy="369332"/>
          </a:xfrm>
          <a:prstGeom prst="rect">
            <a:avLst/>
          </a:prstGeom>
          <a:noFill/>
        </p:spPr>
        <p:txBody>
          <a:bodyPr wrap="none" rtlCol="0">
            <a:spAutoFit/>
          </a:bodyPr>
          <a:lstStyle/>
          <a:p>
            <a:r>
              <a:rPr lang="fr-FR" dirty="0" smtClean="0"/>
              <a:t>Exemple de fiches de positionnement individuel</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343" y="1752648"/>
            <a:ext cx="5668895" cy="4294617"/>
          </a:xfrm>
          <a:prstGeom prst="rect">
            <a:avLst/>
          </a:prstGeom>
        </p:spPr>
      </p:pic>
      <p:sp>
        <p:nvSpPr>
          <p:cNvPr id="8" name="ZoneTexte 7"/>
          <p:cNvSpPr txBox="1"/>
          <p:nvPr/>
        </p:nvSpPr>
        <p:spPr>
          <a:xfrm>
            <a:off x="383350" y="1963127"/>
            <a:ext cx="3312368" cy="276999"/>
          </a:xfrm>
          <a:prstGeom prst="rect">
            <a:avLst/>
          </a:prstGeom>
          <a:solidFill>
            <a:schemeClr val="bg1"/>
          </a:solidFill>
        </p:spPr>
        <p:txBody>
          <a:bodyPr wrap="square" rtlCol="0">
            <a:spAutoFit/>
          </a:bodyPr>
          <a:lstStyle/>
          <a:p>
            <a:r>
              <a:rPr lang="fr-FR" sz="1200" dirty="0" smtClean="0">
                <a:latin typeface="Cambria" panose="02040503050406030204" pitchFamily="18" charset="0"/>
              </a:rPr>
              <a:t>Comprendre un texte littéraire et l’interpréter.</a:t>
            </a:r>
            <a:endParaRPr lang="fr-FR" sz="1200" dirty="0">
              <a:latin typeface="Cambria" panose="02040503050406030204" pitchFamily="18" charset="0"/>
            </a:endParaRPr>
          </a:p>
        </p:txBody>
      </p:sp>
      <p:sp>
        <p:nvSpPr>
          <p:cNvPr id="9" name="ZoneTexte 8"/>
          <p:cNvSpPr txBox="1"/>
          <p:nvPr/>
        </p:nvSpPr>
        <p:spPr>
          <a:xfrm>
            <a:off x="383350" y="2386250"/>
            <a:ext cx="3312368" cy="461665"/>
          </a:xfrm>
          <a:prstGeom prst="rect">
            <a:avLst/>
          </a:prstGeom>
          <a:solidFill>
            <a:schemeClr val="bg1"/>
          </a:solidFill>
        </p:spPr>
        <p:txBody>
          <a:bodyPr wrap="square" rtlCol="0">
            <a:spAutoFit/>
          </a:bodyPr>
          <a:lstStyle/>
          <a:p>
            <a:r>
              <a:rPr lang="fr-FR" sz="1200" dirty="0" smtClean="0">
                <a:latin typeface="Cambria" panose="02040503050406030204" pitchFamily="18" charset="0"/>
              </a:rPr>
              <a:t>Comprendre des textes, des documents et des images et les interpréter.</a:t>
            </a:r>
            <a:endParaRPr lang="fr-FR" sz="1200" dirty="0">
              <a:latin typeface="Cambria" panose="02040503050406030204" pitchFamily="18" charset="0"/>
            </a:endParaRPr>
          </a:p>
        </p:txBody>
      </p:sp>
      <p:sp>
        <p:nvSpPr>
          <p:cNvPr id="10" name="ZoneTexte 9"/>
          <p:cNvSpPr txBox="1"/>
          <p:nvPr/>
        </p:nvSpPr>
        <p:spPr>
          <a:xfrm>
            <a:off x="383350" y="2876490"/>
            <a:ext cx="3312368" cy="553998"/>
          </a:xfrm>
          <a:prstGeom prst="rect">
            <a:avLst/>
          </a:prstGeom>
          <a:solidFill>
            <a:schemeClr val="bg1"/>
          </a:solidFill>
        </p:spPr>
        <p:txBody>
          <a:bodyPr wrap="square" rtlCol="0">
            <a:spAutoFit/>
          </a:bodyPr>
          <a:lstStyle/>
          <a:p>
            <a:r>
              <a:rPr lang="fr-FR" sz="1000" dirty="0" smtClean="0">
                <a:latin typeface="Cambria" panose="02040503050406030204" pitchFamily="18" charset="0"/>
              </a:rPr>
              <a:t>Identifier les constituants d’une phrase, observer le fonctionnement du verbe, maîtriser la forme des mots en lien avec la syntaxe.</a:t>
            </a:r>
            <a:endParaRPr lang="fr-FR" sz="1000" dirty="0">
              <a:latin typeface="Cambria" panose="02040503050406030204" pitchFamily="18" charset="0"/>
            </a:endParaRPr>
          </a:p>
        </p:txBody>
      </p:sp>
      <p:sp>
        <p:nvSpPr>
          <p:cNvPr id="11" name="ZoneTexte 10"/>
          <p:cNvSpPr txBox="1"/>
          <p:nvPr/>
        </p:nvSpPr>
        <p:spPr>
          <a:xfrm>
            <a:off x="383350" y="3429744"/>
            <a:ext cx="3312368" cy="584775"/>
          </a:xfrm>
          <a:prstGeom prst="rect">
            <a:avLst/>
          </a:prstGeom>
          <a:solidFill>
            <a:schemeClr val="bg1"/>
          </a:solidFill>
        </p:spPr>
        <p:txBody>
          <a:bodyPr wrap="square" rtlCol="0">
            <a:spAutoFit/>
          </a:bodyPr>
          <a:lstStyle/>
          <a:p>
            <a:r>
              <a:rPr lang="fr-FR" sz="1000" dirty="0" smtClean="0">
                <a:latin typeface="Cambria" panose="02040503050406030204" pitchFamily="18" charset="0"/>
              </a:rPr>
              <a:t>Acquérir la structure et l’orthographe des mots, maîtriser la forme des mots en lien avec la syntaxe, observer le fonctionnement du verbe et l’orthographier</a:t>
            </a:r>
            <a:r>
              <a:rPr lang="fr-FR" sz="1200" dirty="0">
                <a:latin typeface="Cambria" panose="02040503050406030204" pitchFamily="18" charset="0"/>
              </a:rPr>
              <a:t>.</a:t>
            </a:r>
          </a:p>
        </p:txBody>
      </p:sp>
      <p:sp>
        <p:nvSpPr>
          <p:cNvPr id="12" name="ZoneTexte 11"/>
          <p:cNvSpPr txBox="1"/>
          <p:nvPr/>
        </p:nvSpPr>
        <p:spPr>
          <a:xfrm>
            <a:off x="383350" y="4041948"/>
            <a:ext cx="3312368" cy="276999"/>
          </a:xfrm>
          <a:prstGeom prst="rect">
            <a:avLst/>
          </a:prstGeom>
          <a:solidFill>
            <a:schemeClr val="bg1"/>
          </a:solidFill>
        </p:spPr>
        <p:txBody>
          <a:bodyPr wrap="square" rtlCol="0">
            <a:spAutoFit/>
          </a:bodyPr>
          <a:lstStyle/>
          <a:p>
            <a:r>
              <a:rPr lang="fr-FR" sz="1200" dirty="0" smtClean="0">
                <a:latin typeface="Cambria" panose="02040503050406030204" pitchFamily="18" charset="0"/>
              </a:rPr>
              <a:t>Acquérir la structure et le sens des mots.</a:t>
            </a:r>
            <a:endParaRPr lang="fr-FR" sz="1200" dirty="0">
              <a:latin typeface="Cambria" panose="02040503050406030204" pitchFamily="18" charset="0"/>
            </a:endParaRPr>
          </a:p>
        </p:txBody>
      </p:sp>
    </p:spTree>
    <p:extLst>
      <p:ext uri="{BB962C8B-B14F-4D97-AF65-F5344CB8AC3E}">
        <p14:creationId xmlns:p14="http://schemas.microsoft.com/office/powerpoint/2010/main" val="1639714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Restitutions du mois d’avril</a:t>
            </a:r>
            <a:endParaRPr lang="fr-FR" b="1" dirty="0"/>
          </a:p>
        </p:txBody>
      </p:sp>
      <p:sp>
        <p:nvSpPr>
          <p:cNvPr id="4" name="Espace réservé du texte 5"/>
          <p:cNvSpPr>
            <a:spLocks noGrp="1"/>
          </p:cNvSpPr>
          <p:nvPr>
            <p:ph type="body" sz="quarter" idx="13"/>
          </p:nvPr>
        </p:nvSpPr>
        <p:spPr>
          <a:xfrm>
            <a:off x="409071" y="1634858"/>
            <a:ext cx="7740871" cy="4411099"/>
          </a:xfrm>
        </p:spPr>
        <p:txBody>
          <a:bodyPr>
            <a:normAutofit/>
          </a:bodyPr>
          <a:lstStyle/>
          <a:p>
            <a:pPr>
              <a:buFont typeface="Wingdings" panose="05000000000000000000" pitchFamily="2" charset="2"/>
              <a:buChar char="§"/>
            </a:pPr>
            <a:r>
              <a:rPr lang="fr-FR" sz="2100" dirty="0" smtClean="0">
                <a:solidFill>
                  <a:schemeClr val="tx1"/>
                </a:solidFill>
              </a:rPr>
              <a:t>Un fichier HTML pour chaque collège , mis à disposition sur la plateforme ASP.</a:t>
            </a:r>
          </a:p>
          <a:p>
            <a:pPr>
              <a:buFont typeface="Wingdings" panose="05000000000000000000" pitchFamily="2" charset="2"/>
              <a:buChar char="§"/>
            </a:pPr>
            <a:endParaRPr lang="fr-FR" sz="2100" dirty="0" smtClean="0">
              <a:solidFill>
                <a:schemeClr val="tx1"/>
              </a:solidFill>
            </a:endParaRPr>
          </a:p>
          <a:p>
            <a:pPr>
              <a:buFont typeface="Wingdings" panose="05000000000000000000" pitchFamily="2" charset="2"/>
              <a:buChar char="§"/>
            </a:pPr>
            <a:r>
              <a:rPr lang="fr-FR" sz="2100" dirty="0" smtClean="0">
                <a:solidFill>
                  <a:schemeClr val="tx1"/>
                </a:solidFill>
              </a:rPr>
              <a:t>Un exemple :</a:t>
            </a:r>
          </a:p>
          <a:p>
            <a:endParaRPr lang="fr-FR" sz="2900" dirty="0"/>
          </a:p>
          <a:p>
            <a:pPr marL="0" indent="0">
              <a:buNone/>
            </a:pPr>
            <a:endParaRPr lang="fr-FR"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373" y="3303953"/>
            <a:ext cx="3027285" cy="2484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3189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930CE3D-4D05-473B-8E4E-8BF5FC35A730}">
  <ds:schemaRefs>
    <ds:schemaRef ds:uri="http://schemas.microsoft.com/sharepoint/v3/contenttype/forms"/>
  </ds:schemaRefs>
</ds:datastoreItem>
</file>

<file path=customXml/itemProps2.xml><?xml version="1.0" encoding="utf-8"?>
<ds:datastoreItem xmlns:ds="http://schemas.openxmlformats.org/officeDocument/2006/customXml" ds:itemID="{4FF2B266-49D3-4979-8803-9492E4FFF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07463A-4F30-4EF9-BE07-FB8B3DDEEEB2}">
  <ds:schemaRefs>
    <ds:schemaRef ds:uri="http://purl.org/dc/terms/"/>
    <ds:schemaRef ds:uri="http://purl.org/dc/dcmitype/"/>
    <ds:schemaRef ds:uri="http://schemas.microsoft.com/office/2006/documentManagement/types"/>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1540</TotalTime>
  <Words>1576</Words>
  <Application>Microsoft Office PowerPoint</Application>
  <PresentationFormat>Affichage à l'écran (4:3)</PresentationFormat>
  <Paragraphs>269</Paragraphs>
  <Slides>24</Slides>
  <Notes>9</Notes>
  <HiddenSlides>0</HiddenSlides>
  <MMClips>0</MMClips>
  <ScaleCrop>false</ScaleCrop>
  <HeadingPairs>
    <vt:vector size="4" baseType="variant">
      <vt:variant>
        <vt:lpstr>Thème</vt:lpstr>
      </vt:variant>
      <vt:variant>
        <vt:i4>3</vt:i4>
      </vt:variant>
      <vt:variant>
        <vt:lpstr>Titres des diapositives</vt:lpstr>
      </vt:variant>
      <vt:variant>
        <vt:i4>24</vt:i4>
      </vt:variant>
    </vt:vector>
  </HeadingPairs>
  <TitlesOfParts>
    <vt:vector size="27" baseType="lpstr">
      <vt:lpstr>pages de contenus</vt:lpstr>
      <vt:lpstr>page de presentation et de partie</vt:lpstr>
      <vt:lpstr>page de sous-partie</vt:lpstr>
      <vt:lpstr>Présentation PowerPoint</vt:lpstr>
      <vt:lpstr>introduction</vt:lpstr>
      <vt:lpstr>SOMMAIRE</vt:lpstr>
      <vt:lpstr> Bilan participation</vt:lpstr>
      <vt:lpstr> Bilan participation</vt:lpstr>
      <vt:lpstr> Bilan – déploiement technique</vt:lpstr>
      <vt:lpstr> Bilan – DEPLOIEMENT TECHNIQUE</vt:lpstr>
      <vt:lpstr> Restitution des résultats individuels</vt:lpstr>
      <vt:lpstr>Restitutions du mois d’avril</vt:lpstr>
      <vt:lpstr>Les objectifs de l’évaluation sixième</vt:lpstr>
      <vt:lpstr>Le calendrier et l’organisation</vt:lpstr>
      <vt:lpstr>La conception </vt:lpstr>
      <vt:lpstr>Présentation PowerPoint</vt:lpstr>
      <vt:lpstr>Présentation PowerPoint</vt:lpstr>
      <vt:lpstr>Les outils de restitution </vt:lpstr>
      <vt:lpstr>Les outils d’accompagnement classe de sixiÈme </vt:lpstr>
      <vt:lpstr>LES OBJECTIFS DES TESTS DE POSITIONNEMENT SECONDE</vt:lpstr>
      <vt:lpstr>Le calendrier et l’organisation</vt:lpstr>
      <vt:lpstr>La conception</vt:lpstr>
      <vt:lpstr>Les contenus</vt:lpstr>
      <vt:lpstr>Les contenus</vt:lpstr>
      <vt:lpstr>Les outils de restitution</vt:lpstr>
      <vt:lpstr>Les outils d’accompagnement classe de seconde</vt:lpstr>
      <vt:lpstr>L’information des familles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Administration centrale</cp:lastModifiedBy>
  <cp:revision>202</cp:revision>
  <cp:lastPrinted>2018-04-25T13:42:27Z</cp:lastPrinted>
  <dcterms:created xsi:type="dcterms:W3CDTF">2015-02-04T10:43:31Z</dcterms:created>
  <dcterms:modified xsi:type="dcterms:W3CDTF">2018-06-22T12:02:15Z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