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51"/>
  </p:notesMasterIdLst>
  <p:sldIdLst>
    <p:sldId id="291" r:id="rId2"/>
    <p:sldId id="303" r:id="rId3"/>
    <p:sldId id="304" r:id="rId4"/>
    <p:sldId id="331" r:id="rId5"/>
    <p:sldId id="281" r:id="rId6"/>
    <p:sldId id="330" r:id="rId7"/>
    <p:sldId id="333" r:id="rId8"/>
    <p:sldId id="335" r:id="rId9"/>
    <p:sldId id="329" r:id="rId10"/>
    <p:sldId id="337" r:id="rId11"/>
    <p:sldId id="354" r:id="rId12"/>
    <p:sldId id="294" r:id="rId13"/>
    <p:sldId id="355" r:id="rId14"/>
    <p:sldId id="293" r:id="rId15"/>
    <p:sldId id="356" r:id="rId16"/>
    <p:sldId id="332" r:id="rId17"/>
    <p:sldId id="296" r:id="rId18"/>
    <p:sldId id="357" r:id="rId19"/>
    <p:sldId id="343" r:id="rId20"/>
    <p:sldId id="358" r:id="rId21"/>
    <p:sldId id="359" r:id="rId22"/>
    <p:sldId id="344" r:id="rId23"/>
    <p:sldId id="364" r:id="rId24"/>
    <p:sldId id="360" r:id="rId25"/>
    <p:sldId id="345" r:id="rId26"/>
    <p:sldId id="361" r:id="rId27"/>
    <p:sldId id="346" r:id="rId28"/>
    <p:sldId id="341" r:id="rId29"/>
    <p:sldId id="347" r:id="rId30"/>
    <p:sldId id="362" r:id="rId31"/>
    <p:sldId id="342" r:id="rId32"/>
    <p:sldId id="340" r:id="rId33"/>
    <p:sldId id="348" r:id="rId34"/>
    <p:sldId id="349" r:id="rId35"/>
    <p:sldId id="353" r:id="rId36"/>
    <p:sldId id="350" r:id="rId37"/>
    <p:sldId id="363" r:id="rId38"/>
    <p:sldId id="306" r:id="rId39"/>
    <p:sldId id="309" r:id="rId40"/>
    <p:sldId id="310" r:id="rId41"/>
    <p:sldId id="312" r:id="rId42"/>
    <p:sldId id="305" r:id="rId43"/>
    <p:sldId id="299" r:id="rId44"/>
    <p:sldId id="313" r:id="rId45"/>
    <p:sldId id="307" r:id="rId46"/>
    <p:sldId id="315" r:id="rId47"/>
    <p:sldId id="316" r:id="rId48"/>
    <p:sldId id="318" r:id="rId49"/>
    <p:sldId id="317" r:id="rId50"/>
  </p:sldIdLst>
  <p:sldSz cx="24382413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7CC0"/>
    <a:srgbClr val="2A3C88"/>
    <a:srgbClr val="3876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0A30E9-B1B8-4EAB-BA98-CAACB7672036}" v="4" dt="2023-01-25T16:11:02.3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76" autoAdjust="0"/>
    <p:restoredTop sz="94558"/>
  </p:normalViewPr>
  <p:slideViewPr>
    <p:cSldViewPr snapToGrid="0" snapToObjects="1">
      <p:cViewPr varScale="1">
        <p:scale>
          <a:sx n="30" d="100"/>
          <a:sy n="30" d="100"/>
        </p:scale>
        <p:origin x="96" y="4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an-Marc PETIT" userId="972691f6-a506-4df5-95e3-98eae7d85aa2" providerId="ADAL" clId="{150A30E9-B1B8-4EAB-BA98-CAACB7672036}"/>
    <pc:docChg chg="custSel addSld modSld sldOrd">
      <pc:chgData name="Jean-Marc PETIT" userId="972691f6-a506-4df5-95e3-98eae7d85aa2" providerId="ADAL" clId="{150A30E9-B1B8-4EAB-BA98-CAACB7672036}" dt="2023-01-25T16:11:41.123" v="129" actId="20577"/>
      <pc:docMkLst>
        <pc:docMk/>
      </pc:docMkLst>
      <pc:sldChg chg="modSp mod">
        <pc:chgData name="Jean-Marc PETIT" userId="972691f6-a506-4df5-95e3-98eae7d85aa2" providerId="ADAL" clId="{150A30E9-B1B8-4EAB-BA98-CAACB7672036}" dt="2023-01-25T16:11:41.123" v="129" actId="20577"/>
        <pc:sldMkLst>
          <pc:docMk/>
          <pc:sldMk cId="2013076542" sldId="281"/>
        </pc:sldMkLst>
        <pc:spChg chg="mod">
          <ac:chgData name="Jean-Marc PETIT" userId="972691f6-a506-4df5-95e3-98eae7d85aa2" providerId="ADAL" clId="{150A30E9-B1B8-4EAB-BA98-CAACB7672036}" dt="2023-01-25T16:11:41.123" v="129" actId="20577"/>
          <ac:spMkLst>
            <pc:docMk/>
            <pc:sldMk cId="2013076542" sldId="281"/>
            <ac:spMk id="10" creationId="{AD7E8C7A-4599-AC47-B36E-9251D07A0F0A}"/>
          </ac:spMkLst>
        </pc:spChg>
      </pc:sldChg>
      <pc:sldChg chg="modSp">
        <pc:chgData name="Jean-Marc PETIT" userId="972691f6-a506-4df5-95e3-98eae7d85aa2" providerId="ADAL" clId="{150A30E9-B1B8-4EAB-BA98-CAACB7672036}" dt="2023-01-25T16:11:02.341" v="102" actId="20577"/>
        <pc:sldMkLst>
          <pc:docMk/>
          <pc:sldMk cId="1571231137" sldId="303"/>
        </pc:sldMkLst>
        <pc:spChg chg="mod">
          <ac:chgData name="Jean-Marc PETIT" userId="972691f6-a506-4df5-95e3-98eae7d85aa2" providerId="ADAL" clId="{150A30E9-B1B8-4EAB-BA98-CAACB7672036}" dt="2023-01-25T16:11:02.341" v="102" actId="20577"/>
          <ac:spMkLst>
            <pc:docMk/>
            <pc:sldMk cId="1571231137" sldId="303"/>
            <ac:spMk id="6" creationId="{FA1BF595-1F3E-19BE-4C4A-8B3DEB6BD5D8}"/>
          </ac:spMkLst>
        </pc:spChg>
      </pc:sldChg>
      <pc:sldChg chg="ord">
        <pc:chgData name="Jean-Marc PETIT" userId="972691f6-a506-4df5-95e3-98eae7d85aa2" providerId="ADAL" clId="{150A30E9-B1B8-4EAB-BA98-CAACB7672036}" dt="2023-01-09T18:04:41.570" v="100"/>
        <pc:sldMkLst>
          <pc:docMk/>
          <pc:sldMk cId="2333085802" sldId="341"/>
        </pc:sldMkLst>
      </pc:sldChg>
      <pc:sldChg chg="delSp modSp mod">
        <pc:chgData name="Jean-Marc PETIT" userId="972691f6-a506-4df5-95e3-98eae7d85aa2" providerId="ADAL" clId="{150A30E9-B1B8-4EAB-BA98-CAACB7672036}" dt="2023-01-09T09:41:37.216" v="2"/>
        <pc:sldMkLst>
          <pc:docMk/>
          <pc:sldMk cId="1756689520" sldId="359"/>
        </pc:sldMkLst>
        <pc:spChg chg="del mod">
          <ac:chgData name="Jean-Marc PETIT" userId="972691f6-a506-4df5-95e3-98eae7d85aa2" providerId="ADAL" clId="{150A30E9-B1B8-4EAB-BA98-CAACB7672036}" dt="2023-01-09T09:41:37.216" v="2"/>
          <ac:spMkLst>
            <pc:docMk/>
            <pc:sldMk cId="1756689520" sldId="359"/>
            <ac:spMk id="3" creationId="{0B686411-A7EC-ECE0-82C4-20E9DADF2F9C}"/>
          </ac:spMkLst>
        </pc:spChg>
      </pc:sldChg>
      <pc:sldChg chg="addSp delSp modSp add mod ord">
        <pc:chgData name="Jean-Marc PETIT" userId="972691f6-a506-4df5-95e3-98eae7d85aa2" providerId="ADAL" clId="{150A30E9-B1B8-4EAB-BA98-CAACB7672036}" dt="2023-01-09T18:04:33.829" v="98"/>
        <pc:sldMkLst>
          <pc:docMk/>
          <pc:sldMk cId="1133623022" sldId="364"/>
        </pc:sldMkLst>
        <pc:spChg chg="del mod">
          <ac:chgData name="Jean-Marc PETIT" userId="972691f6-a506-4df5-95e3-98eae7d85aa2" providerId="ADAL" clId="{150A30E9-B1B8-4EAB-BA98-CAACB7672036}" dt="2023-01-09T09:42:24.839" v="7" actId="478"/>
          <ac:spMkLst>
            <pc:docMk/>
            <pc:sldMk cId="1133623022" sldId="364"/>
            <ac:spMk id="6" creationId="{6C06C505-D4C5-DA21-9F02-8238E92CC852}"/>
          </ac:spMkLst>
        </pc:spChg>
        <pc:spChg chg="add mod">
          <ac:chgData name="Jean-Marc PETIT" userId="972691f6-a506-4df5-95e3-98eae7d85aa2" providerId="ADAL" clId="{150A30E9-B1B8-4EAB-BA98-CAACB7672036}" dt="2023-01-09T09:44:46.188" v="82" actId="1076"/>
          <ac:spMkLst>
            <pc:docMk/>
            <pc:sldMk cId="1133623022" sldId="364"/>
            <ac:spMk id="9" creationId="{80295C25-DA29-079A-6611-A7FC6EB76DC0}"/>
          </ac:spMkLst>
        </pc:spChg>
        <pc:spChg chg="add mod">
          <ac:chgData name="Jean-Marc PETIT" userId="972691f6-a506-4df5-95e3-98eae7d85aa2" providerId="ADAL" clId="{150A30E9-B1B8-4EAB-BA98-CAACB7672036}" dt="2023-01-09T09:47:35.248" v="96" actId="1076"/>
          <ac:spMkLst>
            <pc:docMk/>
            <pc:sldMk cId="1133623022" sldId="364"/>
            <ac:spMk id="11" creationId="{2A02E3F2-8B65-91C5-5597-6CE69CDAFD12}"/>
          </ac:spMkLst>
        </pc:spChg>
        <pc:picChg chg="mod">
          <ac:chgData name="Jean-Marc PETIT" userId="972691f6-a506-4df5-95e3-98eae7d85aa2" providerId="ADAL" clId="{150A30E9-B1B8-4EAB-BA98-CAACB7672036}" dt="2023-01-09T09:42:54.671" v="14" actId="1076"/>
          <ac:picMkLst>
            <pc:docMk/>
            <pc:sldMk cId="1133623022" sldId="364"/>
            <ac:picMk id="5" creationId="{734E7CFD-2EB6-8C64-C989-80D3B23492AE}"/>
          </ac:picMkLst>
        </pc:picChg>
        <pc:picChg chg="del">
          <ac:chgData name="Jean-Marc PETIT" userId="972691f6-a506-4df5-95e3-98eae7d85aa2" providerId="ADAL" clId="{150A30E9-B1B8-4EAB-BA98-CAACB7672036}" dt="2023-01-09T09:42:26.955" v="8" actId="478"/>
          <ac:picMkLst>
            <pc:docMk/>
            <pc:sldMk cId="1133623022" sldId="364"/>
            <ac:picMk id="7" creationId="{734527A7-510E-197C-22B1-A564CAB3EB26}"/>
          </ac:picMkLst>
        </pc:picChg>
        <pc:picChg chg="add mod">
          <ac:chgData name="Jean-Marc PETIT" userId="972691f6-a506-4df5-95e3-98eae7d85aa2" providerId="ADAL" clId="{150A30E9-B1B8-4EAB-BA98-CAACB7672036}" dt="2023-01-09T09:43:59.412" v="23" actId="1076"/>
          <ac:picMkLst>
            <pc:docMk/>
            <pc:sldMk cId="1133623022" sldId="364"/>
            <ac:picMk id="8" creationId="{0533D67D-DABA-7871-DEB4-25A70EF5066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C5277-40B9-0740-92DD-D9182BD5A9EE}" type="datetimeFigureOut">
              <a:rPr lang="fr-FR" smtClean="0"/>
              <a:t>25/01/2023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1083B0-4F75-9B45-88B1-58192FE49C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8244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083B0-4F75-9B45-88B1-58192FE49CFF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01893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083B0-4F75-9B45-88B1-58192FE49CFF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54379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083B0-4F75-9B45-88B1-58192FE49CFF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29498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083B0-4F75-9B45-88B1-58192FE49CFF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5780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083B0-4F75-9B45-88B1-58192FE49CFF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11579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083B0-4F75-9B45-88B1-58192FE49CFF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79329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083B0-4F75-9B45-88B1-58192FE49CFF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46703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77F9FB-834F-4E2F-BDA9-00B137A8B679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35027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083B0-4F75-9B45-88B1-58192FE49CFF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2596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083B0-4F75-9B45-88B1-58192FE49CFF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9341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083B0-4F75-9B45-88B1-58192FE49CFF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2861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083B0-4F75-9B45-88B1-58192FE49CFF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0670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083B0-4F75-9B45-88B1-58192FE49CFF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210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083B0-4F75-9B45-88B1-58192FE49CFF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8932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083B0-4F75-9B45-88B1-58192FE49CFF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57447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083B0-4F75-9B45-88B1-58192FE49CFF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04175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083B0-4F75-9B45-88B1-58192FE49CFF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850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7802" y="2244726"/>
            <a:ext cx="18286810" cy="4775200"/>
          </a:xfrm>
        </p:spPr>
        <p:txBody>
          <a:bodyPr anchor="b"/>
          <a:lstStyle>
            <a:lvl1pPr algn="ctr">
              <a:defRPr sz="11999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7802" y="7204076"/>
            <a:ext cx="1828681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19359-D9BA-E948-AB41-8600177FFCF7}" type="datetimeFigureOut">
              <a:rPr lang="fr-FR" smtClean="0"/>
              <a:t>25/01/2023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1ADEB-C343-4147-A288-FAA30102F3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9012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19359-D9BA-E948-AB41-8600177FFCF7}" type="datetimeFigureOut">
              <a:rPr lang="fr-FR" smtClean="0"/>
              <a:t>25/01/2023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1ADEB-C343-4147-A288-FAA30102F3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9520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8664" y="730250"/>
            <a:ext cx="5257458" cy="11623676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291" y="730250"/>
            <a:ext cx="15467593" cy="11623676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19359-D9BA-E948-AB41-8600177FFCF7}" type="datetimeFigureOut">
              <a:rPr lang="fr-FR" smtClean="0"/>
              <a:t>25/01/2023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1ADEB-C343-4147-A288-FAA30102F3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979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19359-D9BA-E948-AB41-8600177FFCF7}" type="datetimeFigureOut">
              <a:rPr lang="fr-FR" smtClean="0"/>
              <a:t>25/01/2023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1ADEB-C343-4147-A288-FAA30102F3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7455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592" y="3419477"/>
            <a:ext cx="21029831" cy="5705474"/>
          </a:xfrm>
        </p:spPr>
        <p:txBody>
          <a:bodyPr anchor="b"/>
          <a:lstStyle>
            <a:lvl1pPr>
              <a:defRPr sz="11999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592" y="9178927"/>
            <a:ext cx="21029831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19359-D9BA-E948-AB41-8600177FFCF7}" type="datetimeFigureOut">
              <a:rPr lang="fr-FR" smtClean="0"/>
              <a:t>25/01/2023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1ADEB-C343-4147-A288-FAA30102F3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3366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291" y="3651250"/>
            <a:ext cx="10362526" cy="870267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3596" y="3651250"/>
            <a:ext cx="10362526" cy="870267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19359-D9BA-E948-AB41-8600177FFCF7}" type="datetimeFigureOut">
              <a:rPr lang="fr-FR" smtClean="0"/>
              <a:t>25/01/2023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1ADEB-C343-4147-A288-FAA30102F3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9326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7" y="730251"/>
            <a:ext cx="21029831" cy="2651126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467" y="3362326"/>
            <a:ext cx="10314903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467" y="5010150"/>
            <a:ext cx="10314903" cy="736917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3597" y="3362326"/>
            <a:ext cx="10365701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3597" y="5010150"/>
            <a:ext cx="10365701" cy="736917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19359-D9BA-E948-AB41-8600177FFCF7}" type="datetimeFigureOut">
              <a:rPr lang="fr-FR" smtClean="0"/>
              <a:t>25/01/2023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1ADEB-C343-4147-A288-FAA30102F3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2428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19359-D9BA-E948-AB41-8600177FFCF7}" type="datetimeFigureOut">
              <a:rPr lang="fr-FR" smtClean="0"/>
              <a:t>25/01/2023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1ADEB-C343-4147-A288-FAA30102F3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249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19359-D9BA-E948-AB41-8600177FFCF7}" type="datetimeFigureOut">
              <a:rPr lang="fr-FR" smtClean="0"/>
              <a:t>25/01/2023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1ADEB-C343-4147-A288-FAA30102F3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570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5701" y="1974851"/>
            <a:ext cx="12343597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468" y="4114800"/>
            <a:ext cx="7863962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19359-D9BA-E948-AB41-8600177FFCF7}" type="datetimeFigureOut">
              <a:rPr lang="fr-FR" smtClean="0"/>
              <a:t>25/01/2023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1ADEB-C343-4147-A288-FAA30102F3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9252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5701" y="1974851"/>
            <a:ext cx="12343597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4" indent="0">
              <a:buNone/>
              <a:defRPr sz="4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468" y="4114800"/>
            <a:ext cx="7863962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19359-D9BA-E948-AB41-8600177FFCF7}" type="datetimeFigureOut">
              <a:rPr lang="fr-FR" smtClean="0"/>
              <a:t>25/01/2023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1ADEB-C343-4147-A288-FAA30102F3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6769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291" y="730251"/>
            <a:ext cx="21029831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291" y="3651250"/>
            <a:ext cx="21029831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19359-D9BA-E948-AB41-8600177FFCF7}" type="datetimeFigureOut">
              <a:rPr lang="fr-FR" smtClean="0"/>
              <a:t>25/01/2023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6675" y="12712701"/>
            <a:ext cx="822906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0079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1ADEB-C343-4147-A288-FAA30102F3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7097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tif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.tif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.tif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.tif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t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2.tif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2.tif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s://www.horizons21.fr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2.tif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2.tif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2.tif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tif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2.tif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2.tif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tif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t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.tif"/><Relationship Id="rId10" Type="http://schemas.openxmlformats.org/officeDocument/2006/relationships/image" Target="../media/image8.png"/><Relationship Id="rId4" Type="http://schemas.openxmlformats.org/officeDocument/2006/relationships/image" Target="../media/image1.png"/><Relationship Id="rId9" Type="http://schemas.openxmlformats.org/officeDocument/2006/relationships/hyperlink" Target="https://f5836b4f-da06-4d9f-a0a3-81a6caed09a1.filesusr.com/ugd/ed1321_b44cb3770f4645afa14a9f34618b381b.pdf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t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eg"/><Relationship Id="rId4" Type="http://schemas.openxmlformats.org/officeDocument/2006/relationships/image" Target="../media/image2.t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tif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t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simulation.parcoursup.fr/Candidat/authentification" TargetMode="External"/><Relationship Id="rId4" Type="http://schemas.openxmlformats.org/officeDocument/2006/relationships/image" Target="../media/image2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tif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3039A5B8-EBB1-4E49-9567-F5CA509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4" y="447"/>
            <a:ext cx="24383207" cy="1371555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F1FE133-681F-574C-A3BF-BE827C9CB2B4}"/>
              </a:ext>
            </a:extLst>
          </p:cNvPr>
          <p:cNvSpPr/>
          <p:nvPr/>
        </p:nvSpPr>
        <p:spPr>
          <a:xfrm>
            <a:off x="878246" y="1006932"/>
            <a:ext cx="20368591" cy="12260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9600" b="1" dirty="0">
              <a:solidFill>
                <a:schemeClr val="bg1"/>
              </a:solidFill>
              <a:latin typeface="Gotham Book Regular" pitchFamily="2" charset="77"/>
            </a:endParaRPr>
          </a:p>
          <a:p>
            <a:pPr algn="ctr"/>
            <a:r>
              <a:rPr lang="fr-FR" sz="9600" b="1" dirty="0">
                <a:solidFill>
                  <a:srgbClr val="FFC000"/>
                </a:solidFill>
                <a:latin typeface="Gotham Book Regular" pitchFamily="2" charset="77"/>
              </a:rPr>
              <a:t>En route </a:t>
            </a:r>
          </a:p>
          <a:p>
            <a:pPr algn="ctr"/>
            <a:r>
              <a:rPr lang="fr-FR" sz="9600" b="1" dirty="0">
                <a:solidFill>
                  <a:srgbClr val="FFC000"/>
                </a:solidFill>
                <a:latin typeface="Gotham Book Regular" pitchFamily="2" charset="77"/>
              </a:rPr>
              <a:t>vers l’enseignement supérieur</a:t>
            </a:r>
          </a:p>
          <a:p>
            <a:pPr algn="ctr"/>
            <a:endParaRPr lang="fr-FR" sz="9600" b="1" dirty="0">
              <a:solidFill>
                <a:srgbClr val="FFC000"/>
              </a:solidFill>
              <a:latin typeface="Gotham Book Regular" pitchFamily="2" charset="77"/>
            </a:endParaRPr>
          </a:p>
          <a:p>
            <a:pPr algn="ctr"/>
            <a:r>
              <a:rPr lang="fr-FR" sz="9600" b="1" dirty="0">
                <a:solidFill>
                  <a:schemeClr val="bg1"/>
                </a:solidFill>
                <a:latin typeface="Gotham Book Regular" pitchFamily="2" charset="77"/>
              </a:rPr>
              <a:t>Accompagner les jeunes dans la phase des vœux sur Parcoursup</a:t>
            </a:r>
            <a:br>
              <a:rPr lang="fr-FR" sz="935" dirty="0">
                <a:solidFill>
                  <a:schemeClr val="bg1"/>
                </a:solidFill>
              </a:rPr>
            </a:br>
            <a:endParaRPr lang="fr-FR" sz="935" dirty="0">
              <a:solidFill>
                <a:schemeClr val="bg1"/>
              </a:solidFill>
            </a:endParaRPr>
          </a:p>
          <a:p>
            <a:pPr algn="ctr"/>
            <a:endParaRPr lang="fr-FR" sz="935" dirty="0">
              <a:solidFill>
                <a:schemeClr val="bg1"/>
              </a:solidFill>
              <a:latin typeface="Gotham Book Regular" pitchFamily="2" charset="77"/>
            </a:endParaRPr>
          </a:p>
          <a:p>
            <a:pPr algn="ctr"/>
            <a:r>
              <a:rPr lang="fr-FR" sz="5000" dirty="0">
                <a:solidFill>
                  <a:schemeClr val="bg1"/>
                </a:solidFill>
                <a:latin typeface="Gotham Book Regular" pitchFamily="2" charset="77"/>
              </a:rPr>
              <a:t>Yves Ruellan et Jean-Marc Petit  </a:t>
            </a:r>
          </a:p>
          <a:p>
            <a:pPr algn="ctr"/>
            <a:r>
              <a:rPr lang="fr-FR" sz="5000" dirty="0">
                <a:solidFill>
                  <a:schemeClr val="bg1"/>
                </a:solidFill>
                <a:latin typeface="Gotham Book Regular" pitchFamily="2" charset="77"/>
              </a:rPr>
              <a:t>RenaSup</a:t>
            </a:r>
            <a:endParaRPr lang="fr-FR" sz="3600" dirty="0">
              <a:solidFill>
                <a:schemeClr val="bg1"/>
              </a:solidFill>
              <a:latin typeface="Gotham Book Regular" pitchFamily="2" charset="77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83AA39B-EEF9-86F3-FCC7-6F630188C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08321" y="11791979"/>
            <a:ext cx="4032504" cy="147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910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013" y="89693"/>
            <a:ext cx="8381454" cy="219060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A5FE17B-981A-0FFD-D64B-14EA8CF22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7855" y="89693"/>
            <a:ext cx="12733473" cy="991891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A9480ED-51A7-E010-0FD6-7681F631B1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67135" y="89693"/>
            <a:ext cx="12058637" cy="980211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76CC606-FFC6-814F-591C-48DC8CFAA0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7855" y="4561143"/>
            <a:ext cx="12531998" cy="937647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9582F1B-33FE-682C-4203-49010741CD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14142" y="4018703"/>
            <a:ext cx="13492537" cy="915021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71B024-A4EE-A9F3-9A2E-EDCF0A1535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1206" y="79539"/>
            <a:ext cx="12249163" cy="452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064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A1BEE3B-016A-2B4E-8CCD-F0BB3863A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87618" y="11180141"/>
            <a:ext cx="3683000" cy="22225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2BB505B-0FAB-C14C-B663-C0F5F82CB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70" y="12689"/>
            <a:ext cx="24361443" cy="1370331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34E7CFD-2EB6-8C64-C989-80D3B2349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08321" y="11791979"/>
            <a:ext cx="4032504" cy="147523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C06C505-D4C5-DA21-9F02-8238E92CC852}"/>
              </a:ext>
            </a:extLst>
          </p:cNvPr>
          <p:cNvSpPr txBox="1"/>
          <p:nvPr/>
        </p:nvSpPr>
        <p:spPr>
          <a:xfrm>
            <a:off x="917464" y="7081950"/>
            <a:ext cx="22723361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600" b="1" dirty="0">
                <a:solidFill>
                  <a:schemeClr val="bg1"/>
                </a:solidFill>
                <a:latin typeface="Gotham Book Regular" pitchFamily="2" charset="77"/>
              </a:rPr>
              <a:t>Lancer une recherche de formation</a:t>
            </a:r>
          </a:p>
          <a:p>
            <a:endParaRPr lang="fr-FR" sz="9600" b="1" dirty="0">
              <a:solidFill>
                <a:schemeClr val="bg1"/>
              </a:solidFill>
              <a:latin typeface="Gotham Book Regular" pitchFamily="2" charset="77"/>
            </a:endParaRPr>
          </a:p>
          <a:p>
            <a:r>
              <a:rPr lang="fr-FR" sz="9600" b="1" dirty="0">
                <a:solidFill>
                  <a:schemeClr val="bg1"/>
                </a:solidFill>
                <a:latin typeface="Gotham Book Regular" pitchFamily="2" charset="77"/>
              </a:rPr>
              <a:t>            Et choisir dans une liste</a:t>
            </a:r>
            <a:r>
              <a:rPr lang="fr-FR" sz="9600" b="1" dirty="0">
                <a:solidFill>
                  <a:schemeClr val="bg1"/>
                </a:solidFill>
              </a:rPr>
              <a:t>		</a:t>
            </a:r>
            <a:r>
              <a:rPr lang="fr-FR" sz="6000" b="1" dirty="0">
                <a:solidFill>
                  <a:schemeClr val="bg1"/>
                </a:solidFill>
              </a:rPr>
              <a:t>									</a:t>
            </a:r>
          </a:p>
        </p:txBody>
      </p:sp>
    </p:spTree>
    <p:extLst>
      <p:ext uri="{BB962C8B-B14F-4D97-AF65-F5344CB8AC3E}">
        <p14:creationId xmlns:p14="http://schemas.microsoft.com/office/powerpoint/2010/main" val="4054719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A0E9970-4C0A-7CBE-A9C2-DA2173704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845" y="57150"/>
            <a:ext cx="21340264" cy="1080716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B98492C-F569-7B0D-7B01-78601C1E8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85" y="2987459"/>
            <a:ext cx="23326725" cy="802005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003453A-8477-A672-01A9-260BDBC31C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894" y="4011396"/>
            <a:ext cx="8201025" cy="597217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E607237-1D2B-421C-36B7-0333AD74C8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6643" y="8806911"/>
            <a:ext cx="8391525" cy="616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151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A1BEE3B-016A-2B4E-8CCD-F0BB3863A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87618" y="11180141"/>
            <a:ext cx="3683000" cy="22225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2BB505B-0FAB-C14C-B663-C0F5F82CB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689"/>
            <a:ext cx="24361443" cy="1370331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34E7CFD-2EB6-8C64-C989-80D3B2349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08321" y="11791979"/>
            <a:ext cx="4032504" cy="147523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C06C505-D4C5-DA21-9F02-8238E92CC852}"/>
              </a:ext>
            </a:extLst>
          </p:cNvPr>
          <p:cNvSpPr txBox="1"/>
          <p:nvPr/>
        </p:nvSpPr>
        <p:spPr>
          <a:xfrm>
            <a:off x="99026" y="4459363"/>
            <a:ext cx="22343981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600" b="1" dirty="0">
                <a:solidFill>
                  <a:schemeClr val="bg1"/>
                </a:solidFill>
                <a:latin typeface="Gotham Book Regular" pitchFamily="2" charset="77"/>
              </a:rPr>
              <a:t>Consulter une formation de BTS</a:t>
            </a:r>
          </a:p>
          <a:p>
            <a:r>
              <a:rPr lang="fr-FR" sz="9600" b="1" dirty="0">
                <a:solidFill>
                  <a:schemeClr val="bg1"/>
                </a:solidFill>
                <a:latin typeface="Gotham Book Regular" pitchFamily="2" charset="77"/>
              </a:rPr>
              <a:t>Service – Commerce International </a:t>
            </a:r>
          </a:p>
          <a:p>
            <a:endParaRPr lang="fr-FR" sz="9600" b="1" dirty="0">
              <a:solidFill>
                <a:schemeClr val="bg1"/>
              </a:solidFill>
            </a:endParaRPr>
          </a:p>
          <a:p>
            <a:endParaRPr lang="fr-FR" sz="9600" b="1" dirty="0">
              <a:solidFill>
                <a:schemeClr val="bg1"/>
              </a:solidFill>
            </a:endParaRPr>
          </a:p>
          <a:p>
            <a:r>
              <a:rPr lang="fr-FR" sz="9600" b="1" dirty="0">
                <a:solidFill>
                  <a:schemeClr val="bg1"/>
                </a:solidFill>
              </a:rPr>
              <a:t>		</a:t>
            </a:r>
            <a:r>
              <a:rPr lang="fr-FR" sz="6000" b="1" dirty="0">
                <a:solidFill>
                  <a:schemeClr val="bg1"/>
                </a:solidFill>
              </a:rPr>
              <a:t>									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1C90D6F-8C16-C3D5-65BE-0B4D31A0A7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5167" y="8198848"/>
            <a:ext cx="17411700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897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4C262B9-0125-5511-9191-61F6D57B6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3216" y="12106261"/>
            <a:ext cx="4032504" cy="147523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39126FB-8D85-B505-A501-C36BAC64C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1966" y="1"/>
            <a:ext cx="16827687" cy="550189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DA45862-C77B-FFD3-A880-FF837F4141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9959" y="2749174"/>
            <a:ext cx="17411700" cy="275272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F980518-48F3-9052-DB11-846CEEDB95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9915" y="5501899"/>
            <a:ext cx="16487775" cy="778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063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A1BEE3B-016A-2B4E-8CCD-F0BB3863A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87618" y="11180141"/>
            <a:ext cx="3683000" cy="22225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2BB505B-0FAB-C14C-B663-C0F5F82CB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4361443" cy="1370331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34E7CFD-2EB6-8C64-C989-80D3B2349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08321" y="11791979"/>
            <a:ext cx="4032504" cy="147523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C06C505-D4C5-DA21-9F02-8238E92CC852}"/>
              </a:ext>
            </a:extLst>
          </p:cNvPr>
          <p:cNvSpPr txBox="1"/>
          <p:nvPr/>
        </p:nvSpPr>
        <p:spPr>
          <a:xfrm>
            <a:off x="387670" y="3445606"/>
            <a:ext cx="2325315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600" b="1" dirty="0">
                <a:solidFill>
                  <a:schemeClr val="bg1"/>
                </a:solidFill>
                <a:latin typeface="Gotham Book Regular" pitchFamily="2" charset="77"/>
              </a:rPr>
              <a:t>Consulter une formation </a:t>
            </a:r>
            <a:br>
              <a:rPr lang="fr-FR" sz="9600" b="1" dirty="0">
                <a:solidFill>
                  <a:schemeClr val="bg1"/>
                </a:solidFill>
                <a:latin typeface="Gotham Book Regular" pitchFamily="2" charset="77"/>
              </a:rPr>
            </a:br>
            <a:r>
              <a:rPr lang="fr-FR" sz="9600" b="1" dirty="0">
                <a:solidFill>
                  <a:schemeClr val="bg1"/>
                </a:solidFill>
                <a:latin typeface="Gotham Book Regular" pitchFamily="2" charset="77"/>
              </a:rPr>
              <a:t>de CPGE ECG</a:t>
            </a:r>
          </a:p>
          <a:p>
            <a:r>
              <a:rPr lang="fr-FR" sz="9600" b="1" dirty="0">
                <a:solidFill>
                  <a:schemeClr val="bg1"/>
                </a:solidFill>
                <a:latin typeface="Gotham Book Regular" pitchFamily="2" charset="77"/>
              </a:rPr>
              <a:t>		</a:t>
            </a:r>
            <a:r>
              <a:rPr lang="fr-FR" sz="5000" b="1" dirty="0">
                <a:solidFill>
                  <a:schemeClr val="bg1"/>
                </a:solidFill>
                <a:latin typeface="Gotham Book Regular" pitchFamily="2" charset="77"/>
              </a:rPr>
              <a:t>Economique et Commerciale Général</a:t>
            </a:r>
            <a:r>
              <a:rPr lang="fr-FR" sz="5000" b="1" dirty="0">
                <a:solidFill>
                  <a:schemeClr val="bg1"/>
                </a:solidFill>
              </a:rPr>
              <a:t>e	</a:t>
            </a:r>
            <a:r>
              <a:rPr lang="fr-FR" sz="6000" b="1" dirty="0">
                <a:solidFill>
                  <a:schemeClr val="bg1"/>
                </a:solidFill>
              </a:rPr>
              <a:t>								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1C90D6F-8C16-C3D5-65BE-0B4D31A0A7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6621" y="8427416"/>
            <a:ext cx="17411700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83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68D727C-8F7D-37E2-C0CB-8F6FE8998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9998" y="89693"/>
            <a:ext cx="19870347" cy="1142768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013" y="89693"/>
            <a:ext cx="5112231" cy="133615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057BDB6-195D-1A79-21B1-A8D12F583F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8779" y="9207769"/>
            <a:ext cx="7995337" cy="531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73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ECF7ECB-9ED0-C6EE-39A9-EBE19997B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179" y="0"/>
            <a:ext cx="17240250" cy="37338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92B2C23-CCC6-3D7C-7F86-60A186347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9316" y="3491881"/>
            <a:ext cx="17325975" cy="273367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65F2D6C-85AC-6C06-6A7B-6A9D147FD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3465" y="6612287"/>
            <a:ext cx="17249775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774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A1BEE3B-016A-2B4E-8CCD-F0BB3863A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87618" y="11180141"/>
            <a:ext cx="3683000" cy="22225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2BB505B-0FAB-C14C-B663-C0F5F82CB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4361443" cy="1370331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34E7CFD-2EB6-8C64-C989-80D3B2349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08321" y="11791979"/>
            <a:ext cx="4032504" cy="147523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C06C505-D4C5-DA21-9F02-8238E92CC852}"/>
              </a:ext>
            </a:extLst>
          </p:cNvPr>
          <p:cNvSpPr txBox="1"/>
          <p:nvPr/>
        </p:nvSpPr>
        <p:spPr>
          <a:xfrm>
            <a:off x="917463" y="4624571"/>
            <a:ext cx="2308751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600" b="1" dirty="0">
                <a:solidFill>
                  <a:schemeClr val="bg1"/>
                </a:solidFill>
                <a:latin typeface="Gotham Book Regular" pitchFamily="2" charset="77"/>
              </a:rPr>
              <a:t>Consulter la présentation </a:t>
            </a:r>
            <a:br>
              <a:rPr lang="fr-FR" sz="9600" b="1" dirty="0">
                <a:solidFill>
                  <a:schemeClr val="bg1"/>
                </a:solidFill>
                <a:latin typeface="Gotham Book Regular" pitchFamily="2" charset="77"/>
              </a:rPr>
            </a:br>
            <a:r>
              <a:rPr lang="fr-FR" sz="9600" b="1" dirty="0">
                <a:solidFill>
                  <a:schemeClr val="bg1"/>
                </a:solidFill>
                <a:latin typeface="Gotham Book Regular" pitchFamily="2" charset="77"/>
              </a:rPr>
              <a:t>de la formation</a:t>
            </a:r>
            <a:r>
              <a:rPr lang="fr-FR" sz="6000" b="1" dirty="0">
                <a:solidFill>
                  <a:schemeClr val="bg1"/>
                </a:solidFill>
              </a:rPr>
              <a:t>									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27575F3-9453-D529-6989-A42EF314C1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3799" y="7671559"/>
            <a:ext cx="17497425" cy="222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088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ECF7ECB-9ED0-C6EE-39A9-EBE19997B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178" y="-1007390"/>
            <a:ext cx="17240250" cy="37338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0533212-893B-832D-332B-AA6D249C36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2220" y="1753729"/>
            <a:ext cx="17497425" cy="222933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E29E33E-5F51-0E2B-2ED0-A8CD96C4D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3590" y="3983064"/>
            <a:ext cx="17774687" cy="973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434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A1BEE3B-016A-2B4E-8CCD-F0BB3863A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7618" y="11180141"/>
            <a:ext cx="3683000" cy="22225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2BB505B-0FAB-C14C-B663-C0F5F82CB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70" y="12689"/>
            <a:ext cx="24361443" cy="1370331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34E7CFD-2EB6-8C64-C989-80D3B2349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08321" y="11791979"/>
            <a:ext cx="4032504" cy="147523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7952DA1-5F79-7225-37C6-3FFA19939E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8"/>
            <a:ext cx="8381454" cy="219060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A1BF595-1F3E-19BE-4C4A-8B3DEB6BD5D8}"/>
              </a:ext>
            </a:extLst>
          </p:cNvPr>
          <p:cNvSpPr txBox="1"/>
          <p:nvPr/>
        </p:nvSpPr>
        <p:spPr>
          <a:xfrm>
            <a:off x="524405" y="2491981"/>
            <a:ext cx="22513395" cy="12326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400" b="1" dirty="0">
                <a:solidFill>
                  <a:schemeClr val="bg1"/>
                </a:solidFill>
                <a:latin typeface="Gotham Book Regular" pitchFamily="2" charset="77"/>
              </a:rPr>
              <a:t>Un processus en 4 phases :</a:t>
            </a:r>
          </a:p>
          <a:p>
            <a:endParaRPr lang="fr-FR" sz="2800" b="1" dirty="0">
              <a:solidFill>
                <a:schemeClr val="bg1"/>
              </a:solidFill>
              <a:latin typeface="Gotham Book Regular" pitchFamily="2" charset="77"/>
            </a:endParaRPr>
          </a:p>
          <a:p>
            <a:pPr marL="1143000" indent="-1143000">
              <a:spcBef>
                <a:spcPts val="1200"/>
              </a:spcBef>
              <a:buFont typeface="+mj-lt"/>
              <a:buAutoNum type="arabicPeriod"/>
            </a:pPr>
            <a:r>
              <a:rPr lang="fr-FR" sz="6400" b="1" dirty="0">
                <a:solidFill>
                  <a:schemeClr val="bg1"/>
                </a:solidFill>
                <a:latin typeface="Gotham Book Regular" pitchFamily="2" charset="77"/>
              </a:rPr>
              <a:t>Du 18 janvier au 9 mars, Formulation des vœux.             </a:t>
            </a:r>
            <a:r>
              <a:rPr lang="fr-FR" sz="4000" b="1" dirty="0">
                <a:solidFill>
                  <a:schemeClr val="bg1"/>
                </a:solidFill>
                <a:latin typeface="Gotham Book Regular" pitchFamily="2" charset="77"/>
              </a:rPr>
              <a:t> (Consultation possible dès le 20 décembre)</a:t>
            </a:r>
            <a:endParaRPr lang="fr-FR" sz="2400" b="1" dirty="0">
              <a:solidFill>
                <a:schemeClr val="bg1"/>
              </a:solidFill>
              <a:latin typeface="Gotham Book Regular" pitchFamily="2" charset="77"/>
            </a:endParaRPr>
          </a:p>
          <a:p>
            <a:pPr marL="1143000" indent="-1143000">
              <a:spcBef>
                <a:spcPts val="1200"/>
              </a:spcBef>
              <a:buFont typeface="+mj-lt"/>
              <a:buAutoNum type="arabicPeriod"/>
            </a:pPr>
            <a:r>
              <a:rPr lang="fr-FR" sz="6400" b="1" dirty="0">
                <a:solidFill>
                  <a:schemeClr val="bg1"/>
                </a:solidFill>
                <a:latin typeface="Gotham Book Regular" pitchFamily="2" charset="77"/>
              </a:rPr>
              <a:t>Jusqu’au 11 avril, Remontées d’éléments issus </a:t>
            </a:r>
            <a:br>
              <a:rPr lang="fr-FR" sz="6400" b="1" dirty="0">
                <a:solidFill>
                  <a:schemeClr val="bg1"/>
                </a:solidFill>
                <a:latin typeface="Gotham Book Regular" pitchFamily="2" charset="77"/>
              </a:rPr>
            </a:br>
            <a:r>
              <a:rPr lang="fr-FR" sz="6400" b="1" dirty="0">
                <a:solidFill>
                  <a:schemeClr val="bg1"/>
                </a:solidFill>
                <a:latin typeface="Gotham Book Regular" pitchFamily="2" charset="77"/>
              </a:rPr>
              <a:t>des académies, des établissements et des candidats.</a:t>
            </a:r>
          </a:p>
          <a:p>
            <a:pPr marL="1143000" indent="-1143000">
              <a:spcBef>
                <a:spcPts val="1200"/>
              </a:spcBef>
              <a:buFont typeface="+mj-lt"/>
              <a:buAutoNum type="arabicPeriod"/>
            </a:pPr>
            <a:r>
              <a:rPr lang="fr-FR" sz="6400" b="1" dirty="0">
                <a:solidFill>
                  <a:schemeClr val="bg1"/>
                </a:solidFill>
                <a:latin typeface="Gotham Book Regular" pitchFamily="2" charset="77"/>
              </a:rPr>
              <a:t>Du 14 avril au 22 mai, classement des candidatures  par les formations d’accueil.</a:t>
            </a:r>
          </a:p>
          <a:p>
            <a:pPr marL="1143000" indent="-1143000">
              <a:spcBef>
                <a:spcPts val="1200"/>
              </a:spcBef>
              <a:buFont typeface="+mj-lt"/>
              <a:buAutoNum type="arabicPeriod"/>
            </a:pPr>
            <a:r>
              <a:rPr lang="fr-FR" sz="6400" b="1" dirty="0">
                <a:solidFill>
                  <a:schemeClr val="bg1"/>
                </a:solidFill>
                <a:latin typeface="Gotham Book Regular" pitchFamily="2" charset="77"/>
              </a:rPr>
              <a:t>A partir du 1er juin, retour sur les vœux et décision des jeunes sur les propositions reçues.</a:t>
            </a:r>
          </a:p>
          <a:p>
            <a:pPr marL="1143000" indent="-1143000">
              <a:spcBef>
                <a:spcPts val="600"/>
              </a:spcBef>
              <a:buFont typeface="+mj-lt"/>
              <a:buAutoNum type="arabicPeriod"/>
            </a:pPr>
            <a:endParaRPr lang="fr-FR" sz="2400" b="1" dirty="0">
              <a:solidFill>
                <a:schemeClr val="bg1"/>
              </a:solidFill>
              <a:latin typeface="Gotham Book Regular" pitchFamily="2" charset="77"/>
            </a:endParaRP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endParaRPr lang="fr-FR" sz="2800" b="1" dirty="0">
              <a:solidFill>
                <a:schemeClr val="bg1"/>
              </a:solidFill>
              <a:latin typeface="Gotham Book Regular" pitchFamily="2" charset="77"/>
            </a:endParaRPr>
          </a:p>
          <a:p>
            <a:r>
              <a:rPr lang="fr-FR" sz="4000" b="1" dirty="0"/>
              <a:t>	</a:t>
            </a:r>
            <a:endParaRPr lang="fr-FR" sz="4000" b="1" dirty="0">
              <a:solidFill>
                <a:schemeClr val="bg1"/>
              </a:solidFill>
            </a:endParaRPr>
          </a:p>
          <a:p>
            <a:endParaRPr lang="fr-FR" sz="6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23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A1BEE3B-016A-2B4E-8CCD-F0BB3863A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87618" y="11180141"/>
            <a:ext cx="3683000" cy="22225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2BB505B-0FAB-C14C-B663-C0F5F82CB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70" y="0"/>
            <a:ext cx="24361443" cy="1370331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34E7CFD-2EB6-8C64-C989-80D3B2349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08321" y="11791979"/>
            <a:ext cx="4032504" cy="147523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C06C505-D4C5-DA21-9F02-8238E92CC852}"/>
              </a:ext>
            </a:extLst>
          </p:cNvPr>
          <p:cNvSpPr txBox="1"/>
          <p:nvPr/>
        </p:nvSpPr>
        <p:spPr>
          <a:xfrm>
            <a:off x="1207394" y="2723036"/>
            <a:ext cx="2370443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600" b="1" dirty="0">
                <a:solidFill>
                  <a:schemeClr val="bg1"/>
                </a:solidFill>
                <a:latin typeface="Gotham Book Regular" pitchFamily="2" charset="77"/>
              </a:rPr>
              <a:t>Prendre connaissance </a:t>
            </a:r>
            <a:br>
              <a:rPr lang="fr-FR" sz="9600" b="1" dirty="0">
                <a:solidFill>
                  <a:schemeClr val="bg1"/>
                </a:solidFill>
                <a:latin typeface="Gotham Book Regular" pitchFamily="2" charset="77"/>
              </a:rPr>
            </a:br>
            <a:r>
              <a:rPr lang="fr-FR" sz="9600" b="1" dirty="0">
                <a:solidFill>
                  <a:schemeClr val="bg1"/>
                </a:solidFill>
                <a:latin typeface="Gotham Book Regular" pitchFamily="2" charset="77"/>
              </a:rPr>
              <a:t>des attendus et critères </a:t>
            </a:r>
            <a:br>
              <a:rPr lang="fr-FR" sz="9600" b="1" dirty="0">
                <a:solidFill>
                  <a:schemeClr val="bg1"/>
                </a:solidFill>
                <a:latin typeface="Gotham Book Regular" pitchFamily="2" charset="77"/>
              </a:rPr>
            </a:br>
            <a:r>
              <a:rPr lang="fr-FR" sz="9600" b="1" dirty="0">
                <a:solidFill>
                  <a:schemeClr val="bg1"/>
                </a:solidFill>
                <a:latin typeface="Gotham Book Regular" pitchFamily="2" charset="77"/>
              </a:rPr>
              <a:t>de classement par la formation</a:t>
            </a:r>
            <a:r>
              <a:rPr lang="fr-FR" sz="6000" b="1" dirty="0">
                <a:solidFill>
                  <a:schemeClr val="bg1"/>
                </a:solidFill>
              </a:rPr>
              <a:t>									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34527A7-510E-197C-22B1-A564CAB3EB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2653" y="7873227"/>
            <a:ext cx="17249775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5257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A1BEE3B-016A-2B4E-8CCD-F0BB3863A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87618" y="11180141"/>
            <a:ext cx="3683000" cy="22225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2BB505B-0FAB-C14C-B663-C0F5F82CB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70" y="12689"/>
            <a:ext cx="24361443" cy="1370331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34E7CFD-2EB6-8C64-C989-80D3B2349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08321" y="11791979"/>
            <a:ext cx="4032504" cy="147523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C06C505-D4C5-DA21-9F02-8238E92CC852}"/>
              </a:ext>
            </a:extLst>
          </p:cNvPr>
          <p:cNvSpPr txBox="1"/>
          <p:nvPr/>
        </p:nvSpPr>
        <p:spPr>
          <a:xfrm>
            <a:off x="917463" y="4624571"/>
            <a:ext cx="2070710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600" b="1" dirty="0">
                <a:solidFill>
                  <a:schemeClr val="bg1"/>
                </a:solidFill>
                <a:latin typeface="Gotham Book Regular" pitchFamily="2" charset="77"/>
              </a:rPr>
              <a:t>Les spécialités et options </a:t>
            </a:r>
            <a:br>
              <a:rPr lang="fr-FR" sz="9600" b="1" dirty="0">
                <a:solidFill>
                  <a:schemeClr val="bg1"/>
                </a:solidFill>
                <a:latin typeface="Gotham Book Regular" pitchFamily="2" charset="77"/>
              </a:rPr>
            </a:br>
            <a:r>
              <a:rPr lang="fr-FR" sz="9600" b="1" dirty="0">
                <a:solidFill>
                  <a:schemeClr val="bg1"/>
                </a:solidFill>
                <a:latin typeface="Gotham Book Regular" pitchFamily="2" charset="77"/>
              </a:rPr>
              <a:t>de Première et Terminale</a:t>
            </a:r>
            <a:r>
              <a:rPr lang="fr-FR" sz="6000" b="1" dirty="0">
                <a:solidFill>
                  <a:schemeClr val="bg1"/>
                </a:solidFill>
              </a:rPr>
              <a:t>									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34527A7-510E-197C-22B1-A564CAB3EB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2653" y="7873227"/>
            <a:ext cx="17249775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6895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ECF7ECB-9ED0-C6EE-39A9-EBE19997B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414" y="423642"/>
            <a:ext cx="17240250" cy="37338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C13CC1D-70BC-B460-EEDA-BDD43D62F4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7889" y="4157442"/>
            <a:ext cx="17249775" cy="2667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851A6E4-9B9D-9DC3-1332-676EC462CF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7889" y="6824442"/>
            <a:ext cx="17872601" cy="753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7223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A1BEE3B-016A-2B4E-8CCD-F0BB3863A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87618" y="11180141"/>
            <a:ext cx="3683000" cy="22225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2BB505B-0FAB-C14C-B663-C0F5F82CB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70" y="12689"/>
            <a:ext cx="24361443" cy="1370331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34E7CFD-2EB6-8C64-C989-80D3B2349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56624" y="11927409"/>
            <a:ext cx="4032504" cy="147523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533D67D-DABA-7871-DEB4-25A70EF506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348" y="2583272"/>
            <a:ext cx="16149980" cy="997185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0295C25-DA29-079A-6611-A7FC6EB76DC0}"/>
              </a:ext>
            </a:extLst>
          </p:cNvPr>
          <p:cNvSpPr txBox="1"/>
          <p:nvPr/>
        </p:nvSpPr>
        <p:spPr>
          <a:xfrm>
            <a:off x="1019063" y="659763"/>
            <a:ext cx="20707109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600" b="1" dirty="0">
                <a:solidFill>
                  <a:schemeClr val="bg1"/>
                </a:solidFill>
                <a:latin typeface="Gotham Book Regular" pitchFamily="2" charset="77"/>
              </a:rPr>
              <a:t>Aide au choix des Spécialités</a:t>
            </a:r>
            <a:br>
              <a:rPr lang="fr-FR" sz="9600" b="1" dirty="0">
                <a:solidFill>
                  <a:schemeClr val="bg1"/>
                </a:solidFill>
                <a:latin typeface="Gotham Book Regular" pitchFamily="2" charset="77"/>
              </a:rPr>
            </a:br>
            <a:r>
              <a:rPr lang="fr-FR" sz="6000" b="1" dirty="0">
                <a:solidFill>
                  <a:schemeClr val="bg1"/>
                </a:solidFill>
              </a:rPr>
              <a:t>								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A02E3F2-8B65-91C5-5597-6CE69CDAFD12}"/>
              </a:ext>
            </a:extLst>
          </p:cNvPr>
          <p:cNvSpPr txBox="1"/>
          <p:nvPr/>
        </p:nvSpPr>
        <p:spPr>
          <a:xfrm>
            <a:off x="10147291" y="12555127"/>
            <a:ext cx="96266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6000" b="1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https://www.horizons21.fr/</a:t>
            </a:r>
            <a:endParaRPr lang="en-GB" sz="6000" b="1" dirty="0">
              <a:solidFill>
                <a:schemeClr val="bg1"/>
              </a:solidFill>
            </a:endParaRPr>
          </a:p>
          <a:p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11336230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A1BEE3B-016A-2B4E-8CCD-F0BB3863A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87618" y="11180141"/>
            <a:ext cx="3683000" cy="22225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2BB505B-0FAB-C14C-B663-C0F5F82CB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70" y="12689"/>
            <a:ext cx="24361443" cy="1370331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34E7CFD-2EB6-8C64-C989-80D3B2349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08321" y="11791979"/>
            <a:ext cx="4032504" cy="147523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C06C505-D4C5-DA21-9F02-8238E92CC852}"/>
              </a:ext>
            </a:extLst>
          </p:cNvPr>
          <p:cNvSpPr txBox="1"/>
          <p:nvPr/>
        </p:nvSpPr>
        <p:spPr>
          <a:xfrm>
            <a:off x="917463" y="4624571"/>
            <a:ext cx="2070710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600" b="1" dirty="0">
                <a:solidFill>
                  <a:schemeClr val="bg1"/>
                </a:solidFill>
                <a:latin typeface="Gotham Book Regular" pitchFamily="2" charset="77"/>
              </a:rPr>
              <a:t>Les attendus nationaux </a:t>
            </a:r>
            <a:br>
              <a:rPr lang="fr-FR" sz="9600" b="1" dirty="0">
                <a:solidFill>
                  <a:schemeClr val="bg1"/>
                </a:solidFill>
                <a:latin typeface="Gotham Book Regular" pitchFamily="2" charset="77"/>
              </a:rPr>
            </a:br>
            <a:r>
              <a:rPr lang="fr-FR" sz="9600" b="1" dirty="0">
                <a:solidFill>
                  <a:schemeClr val="bg1"/>
                </a:solidFill>
                <a:latin typeface="Gotham Book Regular" pitchFamily="2" charset="77"/>
              </a:rPr>
              <a:t>et locaux de la formation</a:t>
            </a:r>
            <a:r>
              <a:rPr lang="fr-FR" sz="6000" b="1" dirty="0">
                <a:solidFill>
                  <a:schemeClr val="bg1"/>
                </a:solidFill>
              </a:rPr>
              <a:t>								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34527A7-510E-197C-22B1-A564CAB3EB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2653" y="7873227"/>
            <a:ext cx="17249775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4354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ECF7ECB-9ED0-C6EE-39A9-EBE19997B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0647" y="1"/>
            <a:ext cx="17240250" cy="250371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C13CC1D-70BC-B460-EEDA-BDD43D62F4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4149" y="2503710"/>
            <a:ext cx="17249775" cy="2667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96BF5F8-E904-7898-9179-EEFF8B960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3775" y="5077915"/>
            <a:ext cx="16925925" cy="90487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C06231F-A8D8-86BE-5D9B-9271713ECE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0647" y="6005349"/>
            <a:ext cx="19084236" cy="936808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424E439-AC64-F3E7-4BAF-ABBAD54485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3775" y="12085127"/>
            <a:ext cx="747712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0817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A1BEE3B-016A-2B4E-8CCD-F0BB3863A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87618" y="11180141"/>
            <a:ext cx="3683000" cy="22225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2BB505B-0FAB-C14C-B663-C0F5F82CB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70" y="12689"/>
            <a:ext cx="24361443" cy="1370331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34E7CFD-2EB6-8C64-C989-80D3B2349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08321" y="11791979"/>
            <a:ext cx="4032504" cy="147523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C06C505-D4C5-DA21-9F02-8238E92CC852}"/>
              </a:ext>
            </a:extLst>
          </p:cNvPr>
          <p:cNvSpPr txBox="1"/>
          <p:nvPr/>
        </p:nvSpPr>
        <p:spPr>
          <a:xfrm>
            <a:off x="917463" y="4624571"/>
            <a:ext cx="2070710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600" b="1" dirty="0">
                <a:solidFill>
                  <a:schemeClr val="bg1"/>
                </a:solidFill>
                <a:latin typeface="Gotham Book Regular" pitchFamily="2" charset="77"/>
              </a:rPr>
              <a:t>Les critères d’évaluation </a:t>
            </a:r>
            <a:br>
              <a:rPr lang="fr-FR" sz="9600" b="1" dirty="0">
                <a:solidFill>
                  <a:schemeClr val="bg1"/>
                </a:solidFill>
                <a:latin typeface="Gotham Book Regular" pitchFamily="2" charset="77"/>
              </a:rPr>
            </a:br>
            <a:r>
              <a:rPr lang="fr-FR" sz="9600" b="1" dirty="0">
                <a:solidFill>
                  <a:schemeClr val="bg1"/>
                </a:solidFill>
                <a:latin typeface="Gotham Book Regular" pitchFamily="2" charset="77"/>
              </a:rPr>
              <a:t>des attendus</a:t>
            </a:r>
            <a:r>
              <a:rPr lang="fr-FR" sz="6000" b="1" dirty="0">
                <a:solidFill>
                  <a:schemeClr val="bg1"/>
                </a:solidFill>
                <a:latin typeface="Gotham Book Regular" pitchFamily="2" charset="77"/>
              </a:rPr>
              <a:t>		</a:t>
            </a:r>
            <a:r>
              <a:rPr lang="fr-FR" sz="6000" b="1" dirty="0">
                <a:solidFill>
                  <a:schemeClr val="bg1"/>
                </a:solidFill>
              </a:rPr>
              <a:t>						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34527A7-510E-197C-22B1-A564CAB3EB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2653" y="7873226"/>
            <a:ext cx="19361886" cy="299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9460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ECF7ECB-9ED0-C6EE-39A9-EBE19997B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615" y="0"/>
            <a:ext cx="17240250" cy="288058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C13CC1D-70BC-B460-EEDA-BDD43D62F4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318" y="2726410"/>
            <a:ext cx="17249775" cy="199008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BA7993D-D642-3460-B3CB-96763B467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615" y="4847822"/>
            <a:ext cx="16440150" cy="59055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7CE2CB9-F2BC-4AA7-3274-AAC7E5FBCA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615" y="5569704"/>
            <a:ext cx="18376923" cy="814629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4F5FBEE-0C9A-6106-CED1-E2AE91C79F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58915" y="12383147"/>
            <a:ext cx="12129754" cy="90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895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76792C0-1B5F-254E-1DAB-6876BFAE2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7328" y="540019"/>
            <a:ext cx="8553450" cy="1000125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D0FBCAD-74C5-531B-F317-246F85E5E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2972" y="650928"/>
            <a:ext cx="7716467" cy="1098232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577EEF4-1FC2-3A4F-8CA6-2EF7B1723C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633" y="886307"/>
            <a:ext cx="8218901" cy="930867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7DA16DD-029D-F519-3F1D-E5641722D93B}"/>
              </a:ext>
            </a:extLst>
          </p:cNvPr>
          <p:cNvSpPr txBox="1"/>
          <p:nvPr/>
        </p:nvSpPr>
        <p:spPr>
          <a:xfrm>
            <a:off x="4138047" y="11429058"/>
            <a:ext cx="173733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b="1" dirty="0">
                <a:solidFill>
                  <a:srgbClr val="0A7CC0"/>
                </a:solidFill>
              </a:rPr>
              <a:t>Trois grilles d’établissements différents pour une même ECG</a:t>
            </a:r>
            <a:endParaRPr lang="en-GB" sz="5400" b="1" dirty="0">
              <a:solidFill>
                <a:srgbClr val="0A7C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0858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AECCC67-3926-01A4-D8B1-B63EC8572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664" y="0"/>
            <a:ext cx="16697325" cy="1123627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939FEA9-26AA-A73C-7384-09F06BE74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664" y="8612174"/>
            <a:ext cx="17335500" cy="524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490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A1BEE3B-016A-2B4E-8CCD-F0BB3863A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87618" y="11180141"/>
            <a:ext cx="3683000" cy="22225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2BB505B-0FAB-C14C-B663-C0F5F82CB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744"/>
            <a:ext cx="24361443" cy="1370331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34E7CFD-2EB6-8C64-C989-80D3B2349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08321" y="11791979"/>
            <a:ext cx="4032504" cy="147523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C06C505-D4C5-DA21-9F02-8238E92CC852}"/>
              </a:ext>
            </a:extLst>
          </p:cNvPr>
          <p:cNvSpPr txBox="1"/>
          <p:nvPr/>
        </p:nvSpPr>
        <p:spPr>
          <a:xfrm>
            <a:off x="887253" y="5105757"/>
            <a:ext cx="23957663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7200" b="1" dirty="0">
                <a:solidFill>
                  <a:srgbClr val="FFC000"/>
                </a:solidFill>
                <a:latin typeface="Gotham Book Regular" pitchFamily="2" charset="77"/>
              </a:rPr>
              <a:t>Phase 1 </a:t>
            </a:r>
            <a:br>
              <a:rPr lang="fr-FR" sz="7200" b="1" dirty="0">
                <a:solidFill>
                  <a:schemeClr val="bg1"/>
                </a:solidFill>
                <a:latin typeface="Gotham Book Regular" pitchFamily="2" charset="77"/>
              </a:rPr>
            </a:br>
            <a:r>
              <a:rPr lang="fr-FR" sz="7200" b="1" dirty="0">
                <a:solidFill>
                  <a:schemeClr val="bg1"/>
                </a:solidFill>
                <a:latin typeface="Gotham Book Regular" pitchFamily="2" charset="77"/>
              </a:rPr>
              <a:t>Formulation des vœux.</a:t>
            </a:r>
          </a:p>
          <a:p>
            <a:endParaRPr lang="fr-FR" sz="7200" b="1" dirty="0">
              <a:solidFill>
                <a:schemeClr val="bg1"/>
              </a:solidFill>
              <a:latin typeface="Gotham Book Regular" pitchFamily="2" charset="77"/>
            </a:endParaRPr>
          </a:p>
          <a:p>
            <a:r>
              <a:rPr lang="fr-FR" sz="6000" b="1" dirty="0">
                <a:solidFill>
                  <a:schemeClr val="bg1"/>
                </a:solidFill>
                <a:latin typeface="Gotham Book Regular" pitchFamily="2" charset="77"/>
              </a:rPr>
              <a:t>      			Du 18 janvier au 8 mars    </a:t>
            </a:r>
          </a:p>
          <a:p>
            <a:endParaRPr lang="fr-FR" sz="6000" b="1" dirty="0">
              <a:solidFill>
                <a:schemeClr val="bg1"/>
              </a:solidFill>
              <a:latin typeface="Gotham Book Regular" pitchFamily="2" charset="77"/>
            </a:endParaRPr>
          </a:p>
          <a:p>
            <a:r>
              <a:rPr lang="fr-FR" sz="6000" b="1" dirty="0">
                <a:solidFill>
                  <a:schemeClr val="bg1"/>
                </a:solidFill>
                <a:latin typeface="Gotham Book Regular" pitchFamily="2" charset="77"/>
              </a:rPr>
              <a:t>  					Consultation possible dès le 20 décembre</a:t>
            </a:r>
          </a:p>
        </p:txBody>
      </p:sp>
    </p:spTree>
    <p:extLst>
      <p:ext uri="{BB962C8B-B14F-4D97-AF65-F5344CB8AC3E}">
        <p14:creationId xmlns:p14="http://schemas.microsoft.com/office/powerpoint/2010/main" val="36885287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A1BEE3B-016A-2B4E-8CCD-F0BB3863A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87618" y="11180141"/>
            <a:ext cx="3683000" cy="22225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2BB505B-0FAB-C14C-B663-C0F5F82CB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70" y="12689"/>
            <a:ext cx="24361443" cy="1370331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34E7CFD-2EB6-8C64-C989-80D3B2349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08321" y="11791979"/>
            <a:ext cx="4032504" cy="147523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C06C505-D4C5-DA21-9F02-8238E92CC852}"/>
              </a:ext>
            </a:extLst>
          </p:cNvPr>
          <p:cNvSpPr txBox="1"/>
          <p:nvPr/>
        </p:nvSpPr>
        <p:spPr>
          <a:xfrm>
            <a:off x="917463" y="4624571"/>
            <a:ext cx="20707109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600" b="1" dirty="0">
                <a:solidFill>
                  <a:schemeClr val="bg1"/>
                </a:solidFill>
                <a:latin typeface="Gotham Book Regular" pitchFamily="2" charset="77"/>
              </a:rPr>
              <a:t>Les modalités de candidature</a:t>
            </a:r>
            <a:r>
              <a:rPr lang="fr-FR" sz="6000" b="1" dirty="0">
                <a:solidFill>
                  <a:schemeClr val="bg1"/>
                </a:solidFill>
                <a:latin typeface="Gotham Book Regular" pitchFamily="2" charset="77"/>
              </a:rPr>
              <a:t>	</a:t>
            </a:r>
            <a:r>
              <a:rPr lang="fr-FR" sz="6000" b="1" dirty="0">
                <a:solidFill>
                  <a:schemeClr val="bg1"/>
                </a:solidFill>
              </a:rPr>
              <a:t>							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34527A7-510E-197C-22B1-A564CAB3EB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2653" y="7873226"/>
            <a:ext cx="19361886" cy="299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4575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7980255-6C4B-15A8-1682-83277C805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82" y="530655"/>
            <a:ext cx="22731497" cy="1061262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38040C6-957D-F564-D5E0-3A8C37534872}"/>
              </a:ext>
            </a:extLst>
          </p:cNvPr>
          <p:cNvSpPr txBox="1"/>
          <p:nvPr/>
        </p:nvSpPr>
        <p:spPr>
          <a:xfrm>
            <a:off x="6082147" y="11763214"/>
            <a:ext cx="158293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>
                <a:solidFill>
                  <a:srgbClr val="0A7CC0"/>
                </a:solidFill>
              </a:rPr>
              <a:t>Ouverte à tous les candidats sans formalités spécifiques</a:t>
            </a:r>
            <a:endParaRPr lang="en-GB" sz="5400" dirty="0">
              <a:solidFill>
                <a:srgbClr val="0A7C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8948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A8795FD7-F528-D58F-478E-3C4F3FAD2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131" y="2037381"/>
            <a:ext cx="16497300" cy="2667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9FD9A62-3F25-373D-033B-BA3DAE020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0131" y="0"/>
            <a:ext cx="17202150" cy="22098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06A4FFB-98BF-DCC8-9DAE-09914F7C6B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0131" y="4781873"/>
            <a:ext cx="16497300" cy="9011619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D75C37E-071A-F4EC-40E8-5F084D20A2B6}"/>
              </a:ext>
            </a:extLst>
          </p:cNvPr>
          <p:cNvSpPr txBox="1"/>
          <p:nvPr/>
        </p:nvSpPr>
        <p:spPr>
          <a:xfrm>
            <a:off x="16442106" y="9644143"/>
            <a:ext cx="722813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>
                <a:solidFill>
                  <a:srgbClr val="0A7CC0"/>
                </a:solidFill>
              </a:rPr>
              <a:t>Des entretiens pour les </a:t>
            </a:r>
          </a:p>
          <a:p>
            <a:r>
              <a:rPr lang="fr-FR" sz="5400" dirty="0">
                <a:solidFill>
                  <a:srgbClr val="0A7CC0"/>
                </a:solidFill>
              </a:rPr>
              <a:t>dossiers présélectionnés </a:t>
            </a:r>
            <a:endParaRPr lang="en-GB" sz="5400" dirty="0">
              <a:solidFill>
                <a:srgbClr val="0A7C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9090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BFEDA25-96C8-DF32-C8AC-6910E2824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397" y="0"/>
            <a:ext cx="17430750" cy="367665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EC5F500-F43D-291E-6B54-AA8E3C862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547" y="2932731"/>
            <a:ext cx="17373600" cy="257175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C15AF84-5BD0-BB6A-D03A-A97859F7F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0497" y="2932731"/>
            <a:ext cx="8382000" cy="1078326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701F5DD-697D-550C-1A3C-9758681FAA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1206" y="6858000"/>
            <a:ext cx="7924800" cy="291465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90B2150B-396F-BA3F-9E69-0F55DB1AFDB3}"/>
              </a:ext>
            </a:extLst>
          </p:cNvPr>
          <p:cNvSpPr txBox="1"/>
          <p:nvPr/>
        </p:nvSpPr>
        <p:spPr>
          <a:xfrm>
            <a:off x="15458622" y="11508673"/>
            <a:ext cx="57501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>
                <a:solidFill>
                  <a:srgbClr val="0A7CC0"/>
                </a:solidFill>
              </a:rPr>
              <a:t>Un concours payant</a:t>
            </a:r>
            <a:endParaRPr lang="en-GB" sz="5400" dirty="0">
              <a:solidFill>
                <a:srgbClr val="0A7C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6366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9D6021B-8FF7-F643-A457-A62B3BA1F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006" y="0"/>
            <a:ext cx="17678400" cy="109347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53344A7-9C70-708A-13C2-C2B083769BD0}"/>
              </a:ext>
            </a:extLst>
          </p:cNvPr>
          <p:cNvSpPr txBox="1"/>
          <p:nvPr/>
        </p:nvSpPr>
        <p:spPr>
          <a:xfrm>
            <a:off x="6082147" y="11763214"/>
            <a:ext cx="149482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>
                <a:solidFill>
                  <a:srgbClr val="0A7CC0"/>
                </a:solidFill>
              </a:rPr>
              <a:t>Réservé aux candidats issus de la voie technologique</a:t>
            </a:r>
            <a:endParaRPr lang="en-GB" sz="5400" dirty="0">
              <a:solidFill>
                <a:srgbClr val="0A7C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3224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A1BEE3B-016A-2B4E-8CCD-F0BB3863A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87618" y="11180141"/>
            <a:ext cx="3683000" cy="22225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2BB505B-0FAB-C14C-B663-C0F5F82CB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4361443" cy="1370331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34E7CFD-2EB6-8C64-C989-80D3B2349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08321" y="11791979"/>
            <a:ext cx="4032504" cy="147523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C06C505-D4C5-DA21-9F02-8238E92CC852}"/>
              </a:ext>
            </a:extLst>
          </p:cNvPr>
          <p:cNvSpPr txBox="1"/>
          <p:nvPr/>
        </p:nvSpPr>
        <p:spPr>
          <a:xfrm>
            <a:off x="1827166" y="4846377"/>
            <a:ext cx="20707109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600" b="1" dirty="0">
                <a:solidFill>
                  <a:schemeClr val="bg1"/>
                </a:solidFill>
                <a:latin typeface="Gotham Book Regular" pitchFamily="2" charset="77"/>
              </a:rPr>
              <a:t>Les chiffres clés de la formation</a:t>
            </a:r>
            <a:r>
              <a:rPr lang="fr-FR" sz="6000" b="1" dirty="0">
                <a:solidFill>
                  <a:schemeClr val="bg1"/>
                </a:solidFill>
              </a:rPr>
              <a:t>									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64E0F74-2A55-09DA-29EB-ADB26BBA24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8876" y="6851655"/>
            <a:ext cx="21544659" cy="311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2406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586D442-B10D-A444-CC2F-9CA4B2CE5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4739" y="-604272"/>
            <a:ext cx="17087850" cy="299085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04B97F0-48C9-8061-22BB-4C1EF2D9A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242" y="1937370"/>
            <a:ext cx="7867650" cy="1052351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12F165C-8147-CFF3-22FF-DD86509AC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6403" y="1937370"/>
            <a:ext cx="8191500" cy="862965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37CC9C3-D5E3-F678-856A-532212A14D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7552" y="9963150"/>
            <a:ext cx="8058150" cy="375285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F87AA2A-743E-03C9-277A-D5B9900F35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33863" y="1937370"/>
            <a:ext cx="744855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1844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A1BEE3B-016A-2B4E-8CCD-F0BB3863A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87618" y="11180141"/>
            <a:ext cx="3683000" cy="22225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2BB505B-0FAB-C14C-B663-C0F5F82CB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70" y="12689"/>
            <a:ext cx="24361443" cy="1370331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34E7CFD-2EB6-8C64-C989-80D3B2349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08321" y="11791979"/>
            <a:ext cx="4032504" cy="147523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C06C505-D4C5-DA21-9F02-8238E92CC852}"/>
              </a:ext>
            </a:extLst>
          </p:cNvPr>
          <p:cNvSpPr txBox="1"/>
          <p:nvPr/>
        </p:nvSpPr>
        <p:spPr>
          <a:xfrm>
            <a:off x="1331220" y="4785534"/>
            <a:ext cx="23513697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600" b="1" dirty="0">
                <a:solidFill>
                  <a:schemeClr val="bg1"/>
                </a:solidFill>
                <a:latin typeface="Gotham Book Regular" pitchFamily="2" charset="77"/>
              </a:rPr>
              <a:t>Prêt pour formuler ses vœux </a:t>
            </a:r>
          </a:p>
          <a:p>
            <a:endParaRPr lang="fr-FR" sz="9600" b="1" dirty="0">
              <a:solidFill>
                <a:schemeClr val="bg1"/>
              </a:solidFill>
              <a:latin typeface="Gotham Book Regular" pitchFamily="2" charset="77"/>
            </a:endParaRPr>
          </a:p>
          <a:p>
            <a:r>
              <a:rPr lang="fr-FR" sz="9600" b="1" dirty="0">
                <a:solidFill>
                  <a:schemeClr val="bg1"/>
                </a:solidFill>
                <a:latin typeface="Gotham Book Regular" pitchFamily="2" charset="77"/>
              </a:rPr>
              <a:t>En continu du 18 janvier au 8 mars</a:t>
            </a:r>
            <a:endParaRPr lang="fr-FR" sz="6000" b="1" dirty="0">
              <a:solidFill>
                <a:schemeClr val="bg1"/>
              </a:solidFill>
              <a:latin typeface="Gotham Book Regular" pitchFamily="2" charset="77"/>
            </a:endParaRPr>
          </a:p>
          <a:p>
            <a:endParaRPr lang="fr-FR" sz="6000" b="1" dirty="0">
              <a:solidFill>
                <a:schemeClr val="bg1"/>
              </a:solidFill>
              <a:latin typeface="Gotham Book Regular" pitchFamily="2" charset="77"/>
            </a:endParaRPr>
          </a:p>
          <a:p>
            <a:r>
              <a:rPr lang="fr-FR" sz="6000" b="1" dirty="0">
                <a:solidFill>
                  <a:schemeClr val="bg1"/>
                </a:solidFill>
              </a:rPr>
              <a:t>							</a:t>
            </a:r>
          </a:p>
        </p:txBody>
      </p:sp>
    </p:spTree>
    <p:extLst>
      <p:ext uri="{BB962C8B-B14F-4D97-AF65-F5344CB8AC3E}">
        <p14:creationId xmlns:p14="http://schemas.microsoft.com/office/powerpoint/2010/main" val="6024899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A1BEE3B-016A-2B4E-8CCD-F0BB3863A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7618" y="11180141"/>
            <a:ext cx="3683000" cy="22225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2BB505B-0FAB-C14C-B663-C0F5F82CB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61443" cy="1370331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34E7CFD-2EB6-8C64-C989-80D3B2349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08321" y="11791979"/>
            <a:ext cx="4032504" cy="147523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7CCD6F7-4DA9-FE61-7A60-0F484BAE3E64}"/>
              </a:ext>
            </a:extLst>
          </p:cNvPr>
          <p:cNvSpPr txBox="1"/>
          <p:nvPr/>
        </p:nvSpPr>
        <p:spPr>
          <a:xfrm>
            <a:off x="7746647" y="1435196"/>
            <a:ext cx="76626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>
                <a:solidFill>
                  <a:schemeClr val="bg1"/>
                </a:solidFill>
                <a:latin typeface="Gotham Book Regular" pitchFamily="2" charset="77"/>
              </a:rPr>
              <a:t>Du 18  janvier au 8 Mars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8A6F917-98FD-8A19-992E-2C337D1B1673}"/>
              </a:ext>
            </a:extLst>
          </p:cNvPr>
          <p:cNvSpPr txBox="1"/>
          <p:nvPr/>
        </p:nvSpPr>
        <p:spPr>
          <a:xfrm>
            <a:off x="3549598" y="4936421"/>
            <a:ext cx="16293544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Gotham Book Regular" pitchFamily="2" charset="77"/>
              </a:rPr>
              <a:t>10 vœux au maximum </a:t>
            </a:r>
          </a:p>
          <a:p>
            <a:endParaRPr lang="fr-FR" sz="3600" b="1" dirty="0">
              <a:solidFill>
                <a:schemeClr val="bg1"/>
              </a:solidFill>
              <a:latin typeface="Gotham Book Regular" pitchFamily="2" charset="77"/>
            </a:endParaRPr>
          </a:p>
          <a:p>
            <a:r>
              <a:rPr lang="fr-FR" sz="3600" b="1" dirty="0">
                <a:solidFill>
                  <a:schemeClr val="bg1"/>
                </a:solidFill>
                <a:latin typeface="Gotham Book Regular" pitchFamily="2" charset="77"/>
              </a:rPr>
              <a:t>10 vœux mais aussi des vœux qui peuvent être multiples</a:t>
            </a:r>
          </a:p>
          <a:p>
            <a:endParaRPr lang="fr-FR" sz="3600" b="1" dirty="0">
              <a:solidFill>
                <a:schemeClr val="bg1"/>
              </a:solidFill>
              <a:latin typeface="Gotham Book Regular" pitchFamily="2" charset="77"/>
            </a:endParaRPr>
          </a:p>
          <a:p>
            <a:r>
              <a:rPr lang="fr-FR" sz="3600" b="1" dirty="0">
                <a:solidFill>
                  <a:schemeClr val="bg1"/>
                </a:solidFill>
                <a:latin typeface="Gotham Book Regular" pitchFamily="2" charset="77"/>
              </a:rPr>
              <a:t>Lorsque le vœu porte sur une même filière mais vers des établissements différents:</a:t>
            </a:r>
          </a:p>
          <a:p>
            <a:endParaRPr lang="fr-FR" sz="2800" b="1" dirty="0"/>
          </a:p>
          <a:p>
            <a:endParaRPr lang="fr-FR" sz="2800" b="1" dirty="0"/>
          </a:p>
        </p:txBody>
      </p:sp>
      <p:sp>
        <p:nvSpPr>
          <p:cNvPr id="7" name="Organigramme : Processus 3">
            <a:extLst>
              <a:ext uri="{FF2B5EF4-FFF2-40B4-BE49-F238E27FC236}">
                <a16:creationId xmlns:a16="http://schemas.microsoft.com/office/drawing/2014/main" id="{04584009-4FB1-0F17-1C07-3F2A03B5D74F}"/>
              </a:ext>
            </a:extLst>
          </p:cNvPr>
          <p:cNvSpPr/>
          <p:nvPr/>
        </p:nvSpPr>
        <p:spPr>
          <a:xfrm>
            <a:off x="2802120" y="8020602"/>
            <a:ext cx="3524784" cy="918914"/>
          </a:xfrm>
          <a:prstGeom prst="flowChartProcess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/>
              <a:t>BTS MUC </a:t>
            </a:r>
          </a:p>
        </p:txBody>
      </p:sp>
      <p:sp>
        <p:nvSpPr>
          <p:cNvPr id="8" name="Organigramme : Processus 5">
            <a:extLst>
              <a:ext uri="{FF2B5EF4-FFF2-40B4-BE49-F238E27FC236}">
                <a16:creationId xmlns:a16="http://schemas.microsoft.com/office/drawing/2014/main" id="{775F57B8-53DC-0BBE-F5FE-6A56315F481E}"/>
              </a:ext>
            </a:extLst>
          </p:cNvPr>
          <p:cNvSpPr/>
          <p:nvPr/>
        </p:nvSpPr>
        <p:spPr>
          <a:xfrm>
            <a:off x="6742924" y="7987314"/>
            <a:ext cx="3524784" cy="918914"/>
          </a:xfrm>
          <a:prstGeom prst="flowChartProcess">
            <a:avLst/>
          </a:prstGeom>
          <a:solidFill>
            <a:schemeClr val="accent6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/>
              <a:t>Lycée X</a:t>
            </a:r>
          </a:p>
        </p:txBody>
      </p:sp>
      <p:sp>
        <p:nvSpPr>
          <p:cNvPr id="9" name="Organigramme : Processus 6">
            <a:extLst>
              <a:ext uri="{FF2B5EF4-FFF2-40B4-BE49-F238E27FC236}">
                <a16:creationId xmlns:a16="http://schemas.microsoft.com/office/drawing/2014/main" id="{AF8E2B30-6CFD-52DE-40E9-FBDF6B42DB77}"/>
              </a:ext>
            </a:extLst>
          </p:cNvPr>
          <p:cNvSpPr/>
          <p:nvPr/>
        </p:nvSpPr>
        <p:spPr>
          <a:xfrm>
            <a:off x="10799967" y="8047450"/>
            <a:ext cx="3524784" cy="918914"/>
          </a:xfrm>
          <a:prstGeom prst="flowChartProcess">
            <a:avLst/>
          </a:prstGeom>
          <a:solidFill>
            <a:schemeClr val="accent6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/>
              <a:t>Lycée Y</a:t>
            </a:r>
          </a:p>
        </p:txBody>
      </p:sp>
      <p:sp>
        <p:nvSpPr>
          <p:cNvPr id="10" name="Organigramme : Processus 7">
            <a:extLst>
              <a:ext uri="{FF2B5EF4-FFF2-40B4-BE49-F238E27FC236}">
                <a16:creationId xmlns:a16="http://schemas.microsoft.com/office/drawing/2014/main" id="{4DDCD7BE-0F2C-EDF3-2CF3-56526E0DFD2E}"/>
              </a:ext>
            </a:extLst>
          </p:cNvPr>
          <p:cNvSpPr/>
          <p:nvPr/>
        </p:nvSpPr>
        <p:spPr>
          <a:xfrm>
            <a:off x="15021588" y="7987314"/>
            <a:ext cx="3524784" cy="918914"/>
          </a:xfrm>
          <a:prstGeom prst="flowChartProcess">
            <a:avLst/>
          </a:prstGeom>
          <a:solidFill>
            <a:schemeClr val="accent6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/>
              <a:t>Lycée Z </a:t>
            </a:r>
          </a:p>
        </p:txBody>
      </p:sp>
      <p:sp>
        <p:nvSpPr>
          <p:cNvPr id="11" name="Accolade fermante 10">
            <a:extLst>
              <a:ext uri="{FF2B5EF4-FFF2-40B4-BE49-F238E27FC236}">
                <a16:creationId xmlns:a16="http://schemas.microsoft.com/office/drawing/2014/main" id="{551E1BC9-590E-A4DC-D077-BDF5F7B8EC64}"/>
              </a:ext>
            </a:extLst>
          </p:cNvPr>
          <p:cNvSpPr/>
          <p:nvPr/>
        </p:nvSpPr>
        <p:spPr>
          <a:xfrm rot="5400000">
            <a:off x="12267510" y="3277200"/>
            <a:ext cx="837991" cy="12216319"/>
          </a:xfrm>
          <a:prstGeom prst="rightBrace">
            <a:avLst>
              <a:gd name="adj1" fmla="val 8333"/>
              <a:gd name="adj2" fmla="val 49691"/>
            </a:avLst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2701"/>
          </a:p>
        </p:txBody>
      </p:sp>
      <p:sp>
        <p:nvSpPr>
          <p:cNvPr id="12" name="Organigramme : Processus 9">
            <a:extLst>
              <a:ext uri="{FF2B5EF4-FFF2-40B4-BE49-F238E27FC236}">
                <a16:creationId xmlns:a16="http://schemas.microsoft.com/office/drawing/2014/main" id="{59BE93E3-75C6-50E2-7D45-219DDD8E030E}"/>
              </a:ext>
            </a:extLst>
          </p:cNvPr>
          <p:cNvSpPr/>
          <p:nvPr/>
        </p:nvSpPr>
        <p:spPr>
          <a:xfrm>
            <a:off x="9978904" y="10110203"/>
            <a:ext cx="5504335" cy="739973"/>
          </a:xfrm>
          <a:prstGeom prst="flowChartProcess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701" dirty="0"/>
          </a:p>
          <a:p>
            <a:pPr algn="ctr"/>
            <a:r>
              <a:rPr lang="fr-FR" sz="3200" b="1" dirty="0"/>
              <a:t>Comptabilisés pour 1 vœu</a:t>
            </a:r>
          </a:p>
          <a:p>
            <a:pPr algn="ctr"/>
            <a:endParaRPr lang="fr-FR" sz="2701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1EA17D6-E471-4431-75C4-CBB5CA01A384}"/>
              </a:ext>
            </a:extLst>
          </p:cNvPr>
          <p:cNvSpPr txBox="1"/>
          <p:nvPr/>
        </p:nvSpPr>
        <p:spPr>
          <a:xfrm>
            <a:off x="1377750" y="11163485"/>
            <a:ext cx="1828628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Gotham Book Regular" pitchFamily="2" charset="77"/>
              </a:rPr>
              <a:t>Vœux Multiples plafonnés à 20 sous vœux soit un maximum théorique :Vœux+ sous vœux = 28</a:t>
            </a:r>
          </a:p>
          <a:p>
            <a:endParaRPr lang="fr-FR" sz="3600" b="1" dirty="0">
              <a:solidFill>
                <a:schemeClr val="bg1"/>
              </a:solidFill>
              <a:latin typeface="Gotham Book Regular" pitchFamily="2" charset="77"/>
            </a:endParaRPr>
          </a:p>
          <a:p>
            <a:r>
              <a:rPr lang="fr-FR" sz="3600" b="1" dirty="0">
                <a:solidFill>
                  <a:schemeClr val="bg1"/>
                </a:solidFill>
                <a:latin typeface="Gotham Book Regular" pitchFamily="2" charset="77"/>
              </a:rPr>
              <a:t>Chaque sous vœu étant traité comme un vœu à part entière dans la procédure</a:t>
            </a:r>
          </a:p>
        </p:txBody>
      </p:sp>
      <p:sp>
        <p:nvSpPr>
          <p:cNvPr id="14" name="Organigramme : Processus 11">
            <a:extLst>
              <a:ext uri="{FF2B5EF4-FFF2-40B4-BE49-F238E27FC236}">
                <a16:creationId xmlns:a16="http://schemas.microsoft.com/office/drawing/2014/main" id="{30D462AA-7BDC-5BED-668E-EAE54281581E}"/>
              </a:ext>
            </a:extLst>
          </p:cNvPr>
          <p:cNvSpPr/>
          <p:nvPr/>
        </p:nvSpPr>
        <p:spPr>
          <a:xfrm>
            <a:off x="5394227" y="3794632"/>
            <a:ext cx="12851155" cy="918914"/>
          </a:xfrm>
          <a:prstGeom prst="flowChartProcess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/>
              <a:t>PHASE DES VŒUX POUR LES ELEVES DE TERMINALE </a:t>
            </a:r>
          </a:p>
        </p:txBody>
      </p:sp>
      <p:sp>
        <p:nvSpPr>
          <p:cNvPr id="15" name="Explosion 1 13">
            <a:extLst>
              <a:ext uri="{FF2B5EF4-FFF2-40B4-BE49-F238E27FC236}">
                <a16:creationId xmlns:a16="http://schemas.microsoft.com/office/drawing/2014/main" id="{3E6106D7-2A3D-9B98-6EA7-ED657B414D61}"/>
              </a:ext>
            </a:extLst>
          </p:cNvPr>
          <p:cNvSpPr/>
          <p:nvPr/>
        </p:nvSpPr>
        <p:spPr>
          <a:xfrm>
            <a:off x="14324751" y="4115142"/>
            <a:ext cx="4691460" cy="2805212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rgbClr val="FF0000"/>
                </a:solidFill>
              </a:rPr>
              <a:t>Sans classement à priori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1834430-8AA4-63EF-9BCB-93E046A5DA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02" y="143619"/>
            <a:ext cx="6109288" cy="159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4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A1BEE3B-016A-2B4E-8CCD-F0BB3863A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7618" y="11180141"/>
            <a:ext cx="3683000" cy="22225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2BB505B-0FAB-C14C-B663-C0F5F82CB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744"/>
            <a:ext cx="24361443" cy="1370331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34E7CFD-2EB6-8C64-C989-80D3B2349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08321" y="11791979"/>
            <a:ext cx="4032504" cy="147523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C06C505-D4C5-DA21-9F02-8238E92CC852}"/>
              </a:ext>
            </a:extLst>
          </p:cNvPr>
          <p:cNvSpPr txBox="1"/>
          <p:nvPr/>
        </p:nvSpPr>
        <p:spPr>
          <a:xfrm>
            <a:off x="2005484" y="5258457"/>
            <a:ext cx="20707109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7200" b="1" dirty="0">
                <a:solidFill>
                  <a:srgbClr val="FFC000"/>
                </a:solidFill>
                <a:latin typeface="Gotham Book Regular" pitchFamily="2" charset="77"/>
              </a:rPr>
              <a:t>Phase 2  </a:t>
            </a:r>
            <a:br>
              <a:rPr lang="fr-FR" sz="7200" b="1" dirty="0">
                <a:solidFill>
                  <a:schemeClr val="bg1"/>
                </a:solidFill>
                <a:latin typeface="Gotham Book Regular" pitchFamily="2" charset="77"/>
              </a:rPr>
            </a:br>
            <a:r>
              <a:rPr lang="fr-FR" sz="7200" b="1" dirty="0">
                <a:solidFill>
                  <a:schemeClr val="bg1"/>
                </a:solidFill>
                <a:latin typeface="Gotham Book Regular" pitchFamily="2" charset="77"/>
              </a:rPr>
              <a:t>Remontées d’éléments quantitatifs et qualitatifs à destination des établissements vers lesquels les vœux ont été formulés </a:t>
            </a:r>
          </a:p>
          <a:p>
            <a:r>
              <a:rPr lang="fr-FR" sz="7200" b="1" dirty="0">
                <a:solidFill>
                  <a:schemeClr val="bg1"/>
                </a:solidFill>
                <a:latin typeface="Gotham Book Regular" pitchFamily="2" charset="77"/>
              </a:rPr>
              <a:t>  																											Jusqu’au 11 avril </a:t>
            </a:r>
          </a:p>
          <a:p>
            <a:endParaRPr lang="fr-FR" sz="7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025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A1BEE3B-016A-2B4E-8CCD-F0BB3863A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87618" y="11180141"/>
            <a:ext cx="3683000" cy="22225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2BB505B-0FAB-C14C-B663-C0F5F82CB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70" y="12689"/>
            <a:ext cx="24361443" cy="1370331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34E7CFD-2EB6-8C64-C989-80D3B2349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99619" y="6335598"/>
            <a:ext cx="1970999" cy="72106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048B400-B671-1C82-F9F5-409DFAA886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482" y="1844827"/>
            <a:ext cx="11634555" cy="690571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0756B3D-1B1A-E0E0-4EF7-D263ADAC0A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7615" y="3531010"/>
            <a:ext cx="12274144" cy="706367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B5AC48E-36CA-6CBA-4453-79B41EEC58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19427" y="7056659"/>
            <a:ext cx="10954146" cy="630385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A87489D5-1D6C-06D9-FAF2-DC2598C3EE87}"/>
              </a:ext>
            </a:extLst>
          </p:cNvPr>
          <p:cNvSpPr txBox="1"/>
          <p:nvPr/>
        </p:nvSpPr>
        <p:spPr>
          <a:xfrm>
            <a:off x="533400" y="159612"/>
            <a:ext cx="1286153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b="1" dirty="0">
                <a:latin typeface="Gotham Book Regular" pitchFamily="2" charset="77"/>
              </a:rPr>
              <a:t>Les grandes tendances du marché du travail </a:t>
            </a:r>
            <a:br>
              <a:rPr lang="fr-FR" sz="5400" b="1" dirty="0">
                <a:latin typeface="Gotham Book Regular" pitchFamily="2" charset="77"/>
              </a:rPr>
            </a:br>
            <a:r>
              <a:rPr lang="fr-FR" sz="5400" b="1" dirty="0">
                <a:latin typeface="Gotham Book Regular" pitchFamily="2" charset="77"/>
              </a:rPr>
              <a:t>à moyen &amp; long terme</a:t>
            </a:r>
            <a:endParaRPr lang="en-GB" sz="5400" b="1" dirty="0">
              <a:latin typeface="Gotham Book Regular" pitchFamily="2" charset="77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E4BD809-5470-3674-1E01-E2CE752D6E6F}"/>
              </a:ext>
            </a:extLst>
          </p:cNvPr>
          <p:cNvSpPr txBox="1"/>
          <p:nvPr/>
        </p:nvSpPr>
        <p:spPr>
          <a:xfrm>
            <a:off x="428828" y="10392550"/>
            <a:ext cx="13616553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100" b="1" dirty="0">
                <a:solidFill>
                  <a:schemeClr val="bg1">
                    <a:lumMod val="95000"/>
                  </a:schemeClr>
                </a:solidFill>
                <a:latin typeface="Gotham Book Regular" pitchFamily="2" charset="77"/>
              </a:rPr>
              <a:t>Non pas dans une logique </a:t>
            </a:r>
            <a:r>
              <a:rPr lang="fr-FR" sz="3100" b="1" dirty="0" err="1">
                <a:solidFill>
                  <a:schemeClr val="bg1">
                    <a:lumMod val="95000"/>
                  </a:schemeClr>
                </a:solidFill>
                <a:latin typeface="Gotham Book Regular" pitchFamily="2" charset="77"/>
              </a:rPr>
              <a:t>adéquationiste</a:t>
            </a:r>
            <a:endParaRPr lang="fr-FR" sz="3100" b="1" dirty="0">
              <a:solidFill>
                <a:schemeClr val="bg1">
                  <a:lumMod val="95000"/>
                </a:schemeClr>
              </a:solidFill>
              <a:latin typeface="Gotham Book Regular" pitchFamily="2" charset="77"/>
            </a:endParaRPr>
          </a:p>
          <a:p>
            <a:r>
              <a:rPr lang="fr-FR" sz="3100" b="1" dirty="0">
                <a:solidFill>
                  <a:schemeClr val="bg1">
                    <a:lumMod val="95000"/>
                  </a:schemeClr>
                </a:solidFill>
                <a:latin typeface="Gotham Book Regular" pitchFamily="2" charset="77"/>
              </a:rPr>
              <a:t>Mais pour donner des points de repères et faire émerger des opportunités.</a:t>
            </a:r>
          </a:p>
          <a:p>
            <a:endParaRPr lang="fr-FR" sz="3100" b="1" dirty="0">
              <a:solidFill>
                <a:schemeClr val="bg1">
                  <a:lumMod val="95000"/>
                </a:schemeClr>
              </a:solidFill>
              <a:latin typeface="Gotham Book Regular" pitchFamily="2" charset="77"/>
            </a:endParaRPr>
          </a:p>
          <a:p>
            <a:r>
              <a:rPr lang="fr-FR" sz="3100" b="1" dirty="0">
                <a:solidFill>
                  <a:schemeClr val="bg1">
                    <a:lumMod val="95000"/>
                  </a:schemeClr>
                </a:solidFill>
                <a:latin typeface="Gotham Book Regular" pitchFamily="2" charset="77"/>
              </a:rPr>
              <a:t>                                   Pour plus de détails </a:t>
            </a:r>
            <a:r>
              <a:rPr lang="fr-FR" sz="3100" b="1" dirty="0">
                <a:solidFill>
                  <a:schemeClr val="bg1">
                    <a:lumMod val="95000"/>
                  </a:schemeClr>
                </a:solidFill>
                <a:latin typeface="Gotham Book Regular" pitchFamily="2" charset="77"/>
                <a:hlinkClick r:id="rId9"/>
              </a:rPr>
              <a:t>cliquez ici</a:t>
            </a:r>
            <a:endParaRPr lang="en-GB" sz="3100" b="1" dirty="0">
              <a:solidFill>
                <a:schemeClr val="bg1">
                  <a:lumMod val="95000"/>
                </a:schemeClr>
              </a:solidFill>
              <a:latin typeface="Gotham Book Regular" pitchFamily="2" charset="77"/>
            </a:endParaRPr>
          </a:p>
        </p:txBody>
      </p:sp>
      <p:pic>
        <p:nvPicPr>
          <p:cNvPr id="15" name="Image 14">
            <a:hlinkClick r:id="rId9"/>
            <a:extLst>
              <a:ext uri="{FF2B5EF4-FFF2-40B4-BE49-F238E27FC236}">
                <a16:creationId xmlns:a16="http://schemas.microsoft.com/office/drawing/2014/main" id="{BE25C7AE-9822-BEC5-DF4B-250922D6AB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57079" y="12276187"/>
            <a:ext cx="4424692" cy="124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923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A1BEE3B-016A-2B4E-8CCD-F0BB3863A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7618" y="11180141"/>
            <a:ext cx="3683000" cy="22225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2BB505B-0FAB-C14C-B663-C0F5F82CB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89"/>
            <a:ext cx="24361443" cy="1370331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34E7CFD-2EB6-8C64-C989-80D3B2349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08321" y="11791979"/>
            <a:ext cx="4032504" cy="147523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C06C505-D4C5-DA21-9F02-8238E92CC852}"/>
              </a:ext>
            </a:extLst>
          </p:cNvPr>
          <p:cNvSpPr txBox="1"/>
          <p:nvPr/>
        </p:nvSpPr>
        <p:spPr>
          <a:xfrm>
            <a:off x="325645" y="313359"/>
            <a:ext cx="20707109" cy="13295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7200" b="1" dirty="0">
                <a:solidFill>
                  <a:schemeClr val="bg1"/>
                </a:solidFill>
              </a:rPr>
              <a:t>  </a:t>
            </a:r>
            <a:r>
              <a:rPr lang="fr-FR" sz="6600" b="1" dirty="0">
                <a:solidFill>
                  <a:schemeClr val="bg1"/>
                </a:solidFill>
                <a:latin typeface="Gotham Book Regular" pitchFamily="2" charset="77"/>
              </a:rPr>
              <a:t>Remontées d’éléments quantitatifs </a:t>
            </a:r>
          </a:p>
          <a:p>
            <a:endParaRPr lang="fr-FR" sz="6600" b="1" dirty="0">
              <a:solidFill>
                <a:schemeClr val="bg1"/>
              </a:solidFill>
              <a:latin typeface="Gotham Book Regular" pitchFamily="2" charset="77"/>
            </a:endParaRPr>
          </a:p>
          <a:p>
            <a:r>
              <a:rPr lang="fr-FR" sz="6000" b="1" dirty="0">
                <a:solidFill>
                  <a:schemeClr val="bg1"/>
                </a:solidFill>
                <a:latin typeface="Gotham Book Regular" pitchFamily="2" charset="77"/>
              </a:rPr>
              <a:t>Remontée automatique</a:t>
            </a:r>
          </a:p>
          <a:p>
            <a:endParaRPr lang="fr-FR" sz="6000" b="1" dirty="0">
              <a:solidFill>
                <a:schemeClr val="bg1"/>
              </a:solidFill>
              <a:latin typeface="Gotham Book Regular" pitchFamily="2" charset="77"/>
            </a:endParaRPr>
          </a:p>
          <a:p>
            <a:pPr marL="857250" indent="-857250">
              <a:buFontTx/>
              <a:buChar char="-"/>
            </a:pPr>
            <a:r>
              <a:rPr lang="fr-FR" sz="6000" b="1" dirty="0">
                <a:solidFill>
                  <a:schemeClr val="bg1"/>
                </a:solidFill>
                <a:latin typeface="Gotham Book Regular" pitchFamily="2" charset="77"/>
              </a:rPr>
              <a:t>des bulletins de Première et de Terminale.</a:t>
            </a:r>
          </a:p>
          <a:p>
            <a:pPr marL="857250" indent="-857250">
              <a:buFontTx/>
              <a:buChar char="-"/>
            </a:pPr>
            <a:r>
              <a:rPr lang="fr-FR" sz="6000" b="1" dirty="0">
                <a:solidFill>
                  <a:schemeClr val="bg1"/>
                </a:solidFill>
                <a:latin typeface="Gotham Book Regular" pitchFamily="2" charset="77"/>
              </a:rPr>
              <a:t>des notes du baccalauréat déjà connues:</a:t>
            </a:r>
          </a:p>
          <a:p>
            <a:pPr marL="2686050" lvl="4" indent="-857250">
              <a:buFontTx/>
              <a:buChar char="-"/>
            </a:pPr>
            <a:r>
              <a:rPr lang="fr-FR" sz="6000" b="1" dirty="0">
                <a:solidFill>
                  <a:schemeClr val="bg1"/>
                </a:solidFill>
                <a:latin typeface="Gotham Book Regular" pitchFamily="2" charset="77"/>
              </a:rPr>
              <a:t>Epreuves anticipées de Français (10% du Bac)</a:t>
            </a:r>
          </a:p>
          <a:p>
            <a:pPr marL="2686050" lvl="4" indent="-857250">
              <a:buFontTx/>
              <a:buChar char="-"/>
            </a:pPr>
            <a:r>
              <a:rPr lang="fr-FR" sz="6000" b="1" dirty="0">
                <a:solidFill>
                  <a:schemeClr val="bg1"/>
                </a:solidFill>
                <a:latin typeface="Gotham Book Regular" pitchFamily="2" charset="77"/>
              </a:rPr>
              <a:t>Le contrôle Continu de Première (24% du Bac)</a:t>
            </a:r>
          </a:p>
          <a:p>
            <a:pPr marL="2686050" lvl="4" indent="-857250">
              <a:buFontTx/>
              <a:buChar char="-"/>
            </a:pPr>
            <a:r>
              <a:rPr lang="fr-FR" sz="6000" b="1" dirty="0">
                <a:solidFill>
                  <a:schemeClr val="bg1"/>
                </a:solidFill>
                <a:latin typeface="Gotham Book Regular" pitchFamily="2" charset="77"/>
              </a:rPr>
              <a:t>Les notes d’épreuves de spécialités (32% du Bac)</a:t>
            </a:r>
          </a:p>
          <a:p>
            <a:pPr lvl="4"/>
            <a:endParaRPr lang="fr-FR" sz="6000" b="1" dirty="0">
              <a:solidFill>
                <a:schemeClr val="bg1"/>
              </a:solidFill>
              <a:latin typeface="Gotham Book Regular" pitchFamily="2" charset="77"/>
            </a:endParaRPr>
          </a:p>
          <a:p>
            <a:pPr lvl="4"/>
            <a:r>
              <a:rPr lang="fr-FR" sz="6000" b="1" dirty="0">
                <a:solidFill>
                  <a:schemeClr val="bg1"/>
                </a:solidFill>
                <a:latin typeface="Gotham Book Regular" pitchFamily="2" charset="77"/>
              </a:rPr>
              <a:t>Mais aussi des éléments plus qualitatifs</a:t>
            </a:r>
          </a:p>
        </p:txBody>
      </p:sp>
    </p:spTree>
    <p:extLst>
      <p:ext uri="{BB962C8B-B14F-4D97-AF65-F5344CB8AC3E}">
        <p14:creationId xmlns:p14="http://schemas.microsoft.com/office/powerpoint/2010/main" val="21092611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A1BEE3B-016A-2B4E-8CCD-F0BB3863A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7618" y="11180141"/>
            <a:ext cx="3683000" cy="22225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2BB505B-0FAB-C14C-B663-C0F5F82CB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825" y="-52069"/>
            <a:ext cx="24361443" cy="1370331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34E7CFD-2EB6-8C64-C989-80D3B2349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08321" y="11791979"/>
            <a:ext cx="4032504" cy="147523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C06C505-D4C5-DA21-9F02-8238E92CC852}"/>
              </a:ext>
            </a:extLst>
          </p:cNvPr>
          <p:cNvSpPr txBox="1"/>
          <p:nvPr/>
        </p:nvSpPr>
        <p:spPr>
          <a:xfrm>
            <a:off x="-658203" y="1621299"/>
            <a:ext cx="20707109" cy="8956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7200" b="1" dirty="0">
                <a:solidFill>
                  <a:schemeClr val="bg1"/>
                </a:solidFill>
              </a:rPr>
              <a:t>  </a:t>
            </a:r>
          </a:p>
          <a:p>
            <a:pPr lvl="4"/>
            <a:r>
              <a:rPr lang="fr-FR" sz="7200" b="1" dirty="0">
                <a:solidFill>
                  <a:schemeClr val="bg1"/>
                </a:solidFill>
                <a:latin typeface="Gotham Book Regular" pitchFamily="2" charset="77"/>
              </a:rPr>
              <a:t>Des éléments plus qualitatifs :</a:t>
            </a:r>
          </a:p>
          <a:p>
            <a:pPr lvl="4"/>
            <a:endParaRPr lang="fr-FR" sz="7200" b="1" dirty="0">
              <a:solidFill>
                <a:schemeClr val="bg1"/>
              </a:solidFill>
              <a:latin typeface="Gotham Book Regular" pitchFamily="2" charset="77"/>
            </a:endParaRPr>
          </a:p>
          <a:p>
            <a:pPr marL="2686050" lvl="4" indent="-857250">
              <a:buFontTx/>
              <a:buChar char="-"/>
            </a:pPr>
            <a:r>
              <a:rPr lang="fr-FR" sz="7200" b="1" dirty="0">
                <a:solidFill>
                  <a:schemeClr val="bg1"/>
                </a:solidFill>
                <a:latin typeface="Gotham Book Regular" pitchFamily="2" charset="77"/>
              </a:rPr>
              <a:t>La fiche Avenir renseignée par l’établissement d’origine</a:t>
            </a:r>
          </a:p>
          <a:p>
            <a:pPr marL="2686050" lvl="4" indent="-857250">
              <a:buFontTx/>
              <a:buChar char="-"/>
            </a:pPr>
            <a:endParaRPr lang="fr-FR" sz="7200" b="1" dirty="0">
              <a:solidFill>
                <a:schemeClr val="bg1"/>
              </a:solidFill>
              <a:latin typeface="Gotham Book Regular" pitchFamily="2" charset="77"/>
            </a:endParaRPr>
          </a:p>
          <a:p>
            <a:pPr marL="2686050" lvl="4" indent="-857250">
              <a:buFontTx/>
              <a:buChar char="-"/>
            </a:pPr>
            <a:r>
              <a:rPr lang="fr-FR" sz="7200" b="1" dirty="0">
                <a:solidFill>
                  <a:schemeClr val="bg1"/>
                </a:solidFill>
                <a:latin typeface="Gotham Book Regular" pitchFamily="2" charset="77"/>
              </a:rPr>
              <a:t>Le projet de formation motivé rédigé par le candidat</a:t>
            </a:r>
          </a:p>
        </p:txBody>
      </p:sp>
    </p:spTree>
    <p:extLst>
      <p:ext uri="{BB962C8B-B14F-4D97-AF65-F5344CB8AC3E}">
        <p14:creationId xmlns:p14="http://schemas.microsoft.com/office/powerpoint/2010/main" val="10146165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A1BEE3B-016A-2B4E-8CCD-F0BB3863A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7618" y="11180141"/>
            <a:ext cx="3683000" cy="22225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2BB505B-0FAB-C14C-B663-C0F5F82CB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965" y="-220941"/>
            <a:ext cx="24361443" cy="1370331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34E7CFD-2EB6-8C64-C989-80D3B2349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08321" y="11791979"/>
            <a:ext cx="4032504" cy="147523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2C6B2A7-1B25-7282-771E-AEEC7EB9737E}"/>
              </a:ext>
            </a:extLst>
          </p:cNvPr>
          <p:cNvSpPr txBox="1"/>
          <p:nvPr/>
        </p:nvSpPr>
        <p:spPr>
          <a:xfrm>
            <a:off x="3783412" y="1676567"/>
            <a:ext cx="95320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b="1" dirty="0">
                <a:solidFill>
                  <a:schemeClr val="bg1"/>
                </a:solidFill>
              </a:rPr>
              <a:t>LA FICHE AVENIR</a:t>
            </a:r>
          </a:p>
          <a:p>
            <a:pPr algn="ctr"/>
            <a:endParaRPr lang="fr-FR" sz="7200" b="1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E21BD9D-EDA7-37C0-4C23-BC2103DA4AFF}"/>
              </a:ext>
            </a:extLst>
          </p:cNvPr>
          <p:cNvSpPr txBox="1"/>
          <p:nvPr/>
        </p:nvSpPr>
        <p:spPr>
          <a:xfrm>
            <a:off x="2142608" y="4914173"/>
            <a:ext cx="1629354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800" b="1" dirty="0"/>
          </a:p>
          <a:p>
            <a:endParaRPr lang="fr-FR" sz="4800" b="1" dirty="0"/>
          </a:p>
          <a:p>
            <a:endParaRPr lang="fr-FR" sz="4800" b="1" dirty="0"/>
          </a:p>
          <a:p>
            <a:endParaRPr lang="fr-FR" sz="4800" b="1" dirty="0"/>
          </a:p>
          <a:p>
            <a:endParaRPr lang="fr-FR" sz="4800" b="1" dirty="0"/>
          </a:p>
        </p:txBody>
      </p:sp>
      <p:sp>
        <p:nvSpPr>
          <p:cNvPr id="7" name="Organigramme : Processus 3">
            <a:extLst>
              <a:ext uri="{FF2B5EF4-FFF2-40B4-BE49-F238E27FC236}">
                <a16:creationId xmlns:a16="http://schemas.microsoft.com/office/drawing/2014/main" id="{726B67E1-E0A9-F97A-C579-96F5248DB40C}"/>
              </a:ext>
            </a:extLst>
          </p:cNvPr>
          <p:cNvSpPr/>
          <p:nvPr/>
        </p:nvSpPr>
        <p:spPr>
          <a:xfrm>
            <a:off x="3952998" y="5295203"/>
            <a:ext cx="12857595" cy="1398389"/>
          </a:xfrm>
          <a:prstGeom prst="flowChartProcess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/>
              <a:t>Chaque professeur renseigne ses appréciations</a:t>
            </a:r>
          </a:p>
        </p:txBody>
      </p:sp>
      <p:sp>
        <p:nvSpPr>
          <p:cNvPr id="10" name="Organigramme : Processus 6">
            <a:extLst>
              <a:ext uri="{FF2B5EF4-FFF2-40B4-BE49-F238E27FC236}">
                <a16:creationId xmlns:a16="http://schemas.microsoft.com/office/drawing/2014/main" id="{764EE6D1-8660-A375-060B-C5DC4C5DB69D}"/>
              </a:ext>
            </a:extLst>
          </p:cNvPr>
          <p:cNvSpPr/>
          <p:nvPr/>
        </p:nvSpPr>
        <p:spPr>
          <a:xfrm>
            <a:off x="6737168" y="6839085"/>
            <a:ext cx="15790653" cy="1578620"/>
          </a:xfrm>
          <a:prstGeom prst="flowChartProcess">
            <a:avLst/>
          </a:prstGeom>
          <a:solidFill>
            <a:schemeClr val="accent6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800" b="1" dirty="0"/>
          </a:p>
          <a:p>
            <a:pPr algn="ctr"/>
            <a:r>
              <a:rPr lang="fr-FR" sz="3600" b="1" dirty="0"/>
              <a:t>Le professeur principal en concertation avec les enseignants renseigne les éléments d’appréciation dont certains relèvent de l’extra scolaire</a:t>
            </a:r>
            <a:r>
              <a:rPr lang="fr-FR" sz="2800" b="1" dirty="0"/>
              <a:t>s</a:t>
            </a:r>
          </a:p>
          <a:p>
            <a:pPr algn="ctr"/>
            <a:r>
              <a:rPr lang="fr-FR" sz="2800" b="1" dirty="0"/>
              <a:t>  </a:t>
            </a:r>
          </a:p>
        </p:txBody>
      </p:sp>
      <p:sp>
        <p:nvSpPr>
          <p:cNvPr id="11" name="Organigramme : Processus 9">
            <a:extLst>
              <a:ext uri="{FF2B5EF4-FFF2-40B4-BE49-F238E27FC236}">
                <a16:creationId xmlns:a16="http://schemas.microsoft.com/office/drawing/2014/main" id="{FD0AFD58-30AB-17DF-F4F1-991C2C3D8F33}"/>
              </a:ext>
            </a:extLst>
          </p:cNvPr>
          <p:cNvSpPr/>
          <p:nvPr/>
        </p:nvSpPr>
        <p:spPr>
          <a:xfrm>
            <a:off x="3052370" y="8739364"/>
            <a:ext cx="19555382" cy="1602277"/>
          </a:xfrm>
          <a:prstGeom prst="flowChartProcess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901" b="1" dirty="0">
                <a:solidFill>
                  <a:srgbClr val="FF0000"/>
                </a:solidFill>
              </a:rPr>
              <a:t>Le Chef d’établissement porte une appréciation sur la capacité de l’élève à réussir dans la formation visée /La cohérence du vœu avec son projet/le niveau de la classe.</a:t>
            </a:r>
          </a:p>
          <a:p>
            <a:pPr algn="ctr"/>
            <a:r>
              <a:rPr lang="fr-FR" sz="3901" b="1" dirty="0">
                <a:solidFill>
                  <a:srgbClr val="FF0000"/>
                </a:solidFill>
              </a:rPr>
              <a:t>Notamment au regard des attendus</a:t>
            </a:r>
          </a:p>
        </p:txBody>
      </p:sp>
      <p:sp>
        <p:nvSpPr>
          <p:cNvPr id="12" name="Organigramme : Processus 11">
            <a:extLst>
              <a:ext uri="{FF2B5EF4-FFF2-40B4-BE49-F238E27FC236}">
                <a16:creationId xmlns:a16="http://schemas.microsoft.com/office/drawing/2014/main" id="{9AC39558-1B53-EE74-8CEE-98D204C6B4B0}"/>
              </a:ext>
            </a:extLst>
          </p:cNvPr>
          <p:cNvSpPr/>
          <p:nvPr/>
        </p:nvSpPr>
        <p:spPr>
          <a:xfrm>
            <a:off x="3047801" y="4175221"/>
            <a:ext cx="6809551" cy="918914"/>
          </a:xfrm>
          <a:prstGeom prst="flowChartProcess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solidFill>
                  <a:srgbClr val="FF0000"/>
                </a:solidFill>
              </a:rPr>
              <a:t>Une fiche par vœu ou sous-vœu</a:t>
            </a:r>
            <a:r>
              <a:rPr lang="fr-FR" sz="28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3" name="Organigramme : Processus 12">
            <a:extLst>
              <a:ext uri="{FF2B5EF4-FFF2-40B4-BE49-F238E27FC236}">
                <a16:creationId xmlns:a16="http://schemas.microsoft.com/office/drawing/2014/main" id="{A13A947B-23BA-CCB9-71C5-70E12E7C6B58}"/>
              </a:ext>
            </a:extLst>
          </p:cNvPr>
          <p:cNvSpPr/>
          <p:nvPr/>
        </p:nvSpPr>
        <p:spPr>
          <a:xfrm>
            <a:off x="3047802" y="10551447"/>
            <a:ext cx="19559950" cy="1833464"/>
          </a:xfrm>
          <a:prstGeom prst="flowChartProcess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2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Dans le même temps l’élève remplit son projet de formation motivé sur Parcoursup</a:t>
            </a:r>
          </a:p>
          <a:p>
            <a:pPr algn="ctr"/>
            <a:r>
              <a:rPr lang="fr-FR" sz="42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qui exclut toute autre demande de lettre par les formations d’accueil </a:t>
            </a:r>
          </a:p>
        </p:txBody>
      </p:sp>
      <p:sp>
        <p:nvSpPr>
          <p:cNvPr id="14" name="Explosion 1 7">
            <a:extLst>
              <a:ext uri="{FF2B5EF4-FFF2-40B4-BE49-F238E27FC236}">
                <a16:creationId xmlns:a16="http://schemas.microsoft.com/office/drawing/2014/main" id="{0D00CA45-C217-D052-32D0-CFFC0855B402}"/>
              </a:ext>
            </a:extLst>
          </p:cNvPr>
          <p:cNvSpPr/>
          <p:nvPr/>
        </p:nvSpPr>
        <p:spPr>
          <a:xfrm>
            <a:off x="1854591" y="6301363"/>
            <a:ext cx="4882578" cy="2763455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701" b="1" dirty="0">
                <a:solidFill>
                  <a:schemeClr val="tx1"/>
                </a:solidFill>
              </a:rPr>
              <a:t>En lien avec le conseil de classe du 2</a:t>
            </a:r>
            <a:r>
              <a:rPr lang="fr-FR" sz="2701" b="1" baseline="30000" dirty="0">
                <a:solidFill>
                  <a:schemeClr val="tx1"/>
                </a:solidFill>
              </a:rPr>
              <a:t>ème</a:t>
            </a:r>
            <a:r>
              <a:rPr lang="fr-FR" sz="2701" b="1" dirty="0">
                <a:solidFill>
                  <a:schemeClr val="tx1"/>
                </a:solidFill>
              </a:rPr>
              <a:t> trimestre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E58DD26-F1AF-177D-25FE-ACBC42F144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40049" y="233630"/>
            <a:ext cx="6109288" cy="159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80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168" y="1524998"/>
            <a:ext cx="18940076" cy="1166453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95603" y="291803"/>
            <a:ext cx="12191206" cy="9130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sz="5333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LA FICHE AVENIR</a:t>
            </a:r>
            <a:endParaRPr lang="fr-FR" sz="5333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25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A1BEE3B-016A-2B4E-8CCD-F0BB3863A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7618" y="11180141"/>
            <a:ext cx="3683000" cy="22225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2BB505B-0FAB-C14C-B663-C0F5F82CB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117" y="-263072"/>
            <a:ext cx="24361443" cy="1370331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34E7CFD-2EB6-8C64-C989-80D3B2349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08321" y="11791979"/>
            <a:ext cx="4032504" cy="147523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C06C505-D4C5-DA21-9F02-8238E92CC852}"/>
              </a:ext>
            </a:extLst>
          </p:cNvPr>
          <p:cNvSpPr txBox="1"/>
          <p:nvPr/>
        </p:nvSpPr>
        <p:spPr>
          <a:xfrm>
            <a:off x="11271018" y="4886460"/>
            <a:ext cx="20707109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7200" b="1" dirty="0">
                <a:solidFill>
                  <a:schemeClr val="bg1"/>
                </a:solidFill>
              </a:rPr>
              <a:t>  </a:t>
            </a:r>
          </a:p>
          <a:p>
            <a:pPr marL="2686050" lvl="4" indent="-857250">
              <a:buFontTx/>
              <a:buChar char="-"/>
            </a:pPr>
            <a:endParaRPr lang="fr-FR" sz="7200" b="1" dirty="0">
              <a:solidFill>
                <a:schemeClr val="bg1"/>
              </a:solidFill>
            </a:endParaRPr>
          </a:p>
          <a:p>
            <a:pPr lvl="4"/>
            <a:r>
              <a:rPr lang="fr-FR" sz="7200" b="1" dirty="0">
                <a:solidFill>
                  <a:schemeClr val="bg1"/>
                </a:solidFill>
                <a:latin typeface="Gotham Book Regular" pitchFamily="2" charset="77"/>
              </a:rPr>
              <a:t>Le projet </a:t>
            </a:r>
          </a:p>
          <a:p>
            <a:pPr lvl="4"/>
            <a:r>
              <a:rPr lang="fr-FR" sz="7200" b="1" dirty="0">
                <a:solidFill>
                  <a:schemeClr val="bg1"/>
                </a:solidFill>
                <a:latin typeface="Gotham Book Regular" pitchFamily="2" charset="77"/>
              </a:rPr>
              <a:t>de formation motivé</a:t>
            </a:r>
          </a:p>
          <a:p>
            <a:pPr lvl="4"/>
            <a:r>
              <a:rPr lang="fr-FR" sz="7200" b="1" dirty="0">
                <a:solidFill>
                  <a:schemeClr val="bg1"/>
                </a:solidFill>
                <a:latin typeface="Gotham Book Regular" pitchFamily="2" charset="77"/>
              </a:rPr>
              <a:t>rédigé par le candidat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B6A2213-57B8-7870-5D20-43F440153E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21" y="-263072"/>
            <a:ext cx="11964717" cy="1692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24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A1BEE3B-016A-2B4E-8CCD-F0BB3863A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7618" y="11180141"/>
            <a:ext cx="3683000" cy="22225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2BB505B-0FAB-C14C-B663-C0F5F82CB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61443" cy="1370331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34E7CFD-2EB6-8C64-C989-80D3B2349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08321" y="11791979"/>
            <a:ext cx="4032504" cy="147523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C78902E-594B-EC6F-C713-2258B416B0BB}"/>
              </a:ext>
            </a:extLst>
          </p:cNvPr>
          <p:cNvSpPr txBox="1"/>
          <p:nvPr/>
        </p:nvSpPr>
        <p:spPr>
          <a:xfrm>
            <a:off x="876299" y="5720275"/>
            <a:ext cx="22139817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7200" b="1" dirty="0">
                <a:solidFill>
                  <a:srgbClr val="FFC000"/>
                </a:solidFill>
                <a:latin typeface="Gotham Book Regular" pitchFamily="2" charset="77"/>
              </a:rPr>
              <a:t>Phase 3</a:t>
            </a:r>
            <a:br>
              <a:rPr lang="fr-FR" sz="7200" b="1" dirty="0">
                <a:solidFill>
                  <a:schemeClr val="bg1"/>
                </a:solidFill>
                <a:latin typeface="Gotham Book Regular" pitchFamily="2" charset="77"/>
              </a:rPr>
            </a:br>
            <a:r>
              <a:rPr lang="fr-FR" sz="7200" b="1" dirty="0">
                <a:solidFill>
                  <a:schemeClr val="bg1"/>
                </a:solidFill>
                <a:latin typeface="Gotham Book Regular" pitchFamily="2" charset="77"/>
              </a:rPr>
              <a:t>Classement des candidatures </a:t>
            </a:r>
            <a:br>
              <a:rPr lang="fr-FR" sz="7200" b="1" dirty="0">
                <a:solidFill>
                  <a:schemeClr val="bg1"/>
                </a:solidFill>
                <a:latin typeface="Gotham Book Regular" pitchFamily="2" charset="77"/>
              </a:rPr>
            </a:br>
            <a:r>
              <a:rPr lang="fr-FR" sz="7200" b="1" dirty="0">
                <a:solidFill>
                  <a:schemeClr val="bg1"/>
                </a:solidFill>
                <a:latin typeface="Gotham Book Regular" pitchFamily="2" charset="77"/>
              </a:rPr>
              <a:t>par les formations d’accueil</a:t>
            </a:r>
          </a:p>
          <a:p>
            <a:endParaRPr lang="fr-FR" sz="7200" b="1" dirty="0">
              <a:solidFill>
                <a:schemeClr val="bg1"/>
              </a:solidFill>
              <a:latin typeface="Gotham Book Regular" pitchFamily="2" charset="77"/>
            </a:endParaRPr>
          </a:p>
          <a:p>
            <a:r>
              <a:rPr lang="fr-FR" sz="7200" b="1" dirty="0">
                <a:solidFill>
                  <a:schemeClr val="bg1"/>
                </a:solidFill>
                <a:latin typeface="Gotham Book Regular" pitchFamily="2" charset="77"/>
              </a:rPr>
              <a:t>															 									Du 14 avril au 22 mai </a:t>
            </a:r>
          </a:p>
        </p:txBody>
      </p:sp>
    </p:spTree>
    <p:extLst>
      <p:ext uri="{BB962C8B-B14F-4D97-AF65-F5344CB8AC3E}">
        <p14:creationId xmlns:p14="http://schemas.microsoft.com/office/powerpoint/2010/main" val="6173212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A1BEE3B-016A-2B4E-8CCD-F0BB3863A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87618" y="11180141"/>
            <a:ext cx="3683000" cy="22225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2BB505B-0FAB-C14C-B663-C0F5F82CB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744"/>
            <a:ext cx="24361443" cy="1370331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34E7CFD-2EB6-8C64-C989-80D3B2349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38114" y="12345772"/>
            <a:ext cx="4032504" cy="147523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C78902E-594B-EC6F-C713-2258B416B0BB}"/>
              </a:ext>
            </a:extLst>
          </p:cNvPr>
          <p:cNvSpPr txBox="1"/>
          <p:nvPr/>
        </p:nvSpPr>
        <p:spPr>
          <a:xfrm>
            <a:off x="177800" y="117693"/>
            <a:ext cx="22834600" cy="16527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6000" b="1" dirty="0">
                <a:solidFill>
                  <a:srgbClr val="FFC000"/>
                </a:solidFill>
                <a:latin typeface="Gotham Book Regular" pitchFamily="2" charset="77"/>
              </a:rPr>
              <a:t>Processus de classement des </a:t>
            </a:r>
            <a:br>
              <a:rPr lang="fr-FR" sz="6000" b="1" dirty="0">
                <a:solidFill>
                  <a:srgbClr val="FFC000"/>
                </a:solidFill>
                <a:latin typeface="Gotham Book Regular" pitchFamily="2" charset="77"/>
              </a:rPr>
            </a:br>
            <a:r>
              <a:rPr lang="fr-FR" sz="6000" b="1" dirty="0">
                <a:solidFill>
                  <a:srgbClr val="FFC000"/>
                </a:solidFill>
                <a:latin typeface="Gotham Book Regular" pitchFamily="2" charset="77"/>
              </a:rPr>
              <a:t>candidatures par les formations d’accueil.</a:t>
            </a:r>
          </a:p>
          <a:p>
            <a:endParaRPr lang="fr-FR" sz="6000" b="1" dirty="0">
              <a:solidFill>
                <a:schemeClr val="bg1"/>
              </a:solidFill>
              <a:latin typeface="Gotham Book Regular" pitchFamily="2" charset="77"/>
            </a:endParaRPr>
          </a:p>
          <a:p>
            <a:endParaRPr lang="fr-FR" sz="6000" b="1" dirty="0">
              <a:solidFill>
                <a:schemeClr val="bg1"/>
              </a:solidFill>
              <a:latin typeface="Gotham Book Regular" pitchFamily="2" charset="77"/>
            </a:endParaRPr>
          </a:p>
          <a:p>
            <a:r>
              <a:rPr lang="fr-FR" sz="6000" b="1" dirty="0">
                <a:solidFill>
                  <a:schemeClr val="bg1"/>
                </a:solidFill>
                <a:latin typeface="Gotham Book Regular" pitchFamily="2" charset="77"/>
              </a:rPr>
              <a:t>Les formations réunissent des Commissions </a:t>
            </a:r>
          </a:p>
          <a:p>
            <a:r>
              <a:rPr lang="fr-FR" sz="6000" b="1" dirty="0">
                <a:solidFill>
                  <a:schemeClr val="bg1"/>
                </a:solidFill>
                <a:latin typeface="Gotham Book Regular" pitchFamily="2" charset="77"/>
              </a:rPr>
              <a:t>d’Examen des vœux (CEV) qui vont confronter les </a:t>
            </a:r>
          </a:p>
          <a:p>
            <a:r>
              <a:rPr lang="fr-FR" sz="6000" b="1" dirty="0">
                <a:solidFill>
                  <a:schemeClr val="bg1"/>
                </a:solidFill>
                <a:latin typeface="Gotham Book Regular" pitchFamily="2" charset="77"/>
              </a:rPr>
              <a:t>éléments remontés aux attendus et critères quantitatifs</a:t>
            </a:r>
          </a:p>
          <a:p>
            <a:r>
              <a:rPr lang="fr-FR" sz="6000" b="1" dirty="0">
                <a:solidFill>
                  <a:schemeClr val="bg1"/>
                </a:solidFill>
                <a:latin typeface="Gotham Book Regular" pitchFamily="2" charset="77"/>
              </a:rPr>
              <a:t>comme qualitatifs énoncés dans la fiche formation.</a:t>
            </a:r>
          </a:p>
          <a:p>
            <a:endParaRPr lang="fr-FR" sz="6000" b="1" dirty="0">
              <a:solidFill>
                <a:schemeClr val="bg1"/>
              </a:solidFill>
              <a:latin typeface="Gotham Book Regular" pitchFamily="2" charset="77"/>
            </a:endParaRPr>
          </a:p>
          <a:p>
            <a:endParaRPr lang="fr-FR" sz="6000" b="1" dirty="0">
              <a:solidFill>
                <a:schemeClr val="bg1"/>
              </a:solidFill>
              <a:latin typeface="Gotham Book Regular" pitchFamily="2" charset="77"/>
            </a:endParaRPr>
          </a:p>
          <a:p>
            <a:r>
              <a:rPr lang="fr-FR" sz="6000" b="1" dirty="0">
                <a:solidFill>
                  <a:schemeClr val="bg1"/>
                </a:solidFill>
                <a:latin typeface="Gotham Book Regular" pitchFamily="2" charset="77"/>
              </a:rPr>
              <a:t>Des quotas sont prévus pour les Boursiers, les élèves de  Baccalauréat professionnel en BTS et de Baccalauréat technologique en BUT qui bénéficient d’un traitement spécifique</a:t>
            </a:r>
          </a:p>
          <a:p>
            <a:endParaRPr lang="fr-FR" sz="7200" b="1" dirty="0">
              <a:solidFill>
                <a:schemeClr val="bg1"/>
              </a:solidFill>
            </a:endParaRPr>
          </a:p>
          <a:p>
            <a:endParaRPr lang="fr-FR" sz="7200" b="1" dirty="0">
              <a:solidFill>
                <a:schemeClr val="bg1"/>
              </a:solidFill>
            </a:endParaRPr>
          </a:p>
          <a:p>
            <a:endParaRPr lang="fr-FR" sz="7200" b="1" dirty="0">
              <a:solidFill>
                <a:schemeClr val="bg1"/>
              </a:solidFill>
            </a:endParaRPr>
          </a:p>
          <a:p>
            <a:r>
              <a:rPr lang="fr-FR" sz="7200" b="1" dirty="0">
                <a:solidFill>
                  <a:schemeClr val="bg1"/>
                </a:solidFill>
              </a:rPr>
              <a:t>															 									</a:t>
            </a:r>
          </a:p>
        </p:txBody>
      </p:sp>
    </p:spTree>
    <p:extLst>
      <p:ext uri="{BB962C8B-B14F-4D97-AF65-F5344CB8AC3E}">
        <p14:creationId xmlns:p14="http://schemas.microsoft.com/office/powerpoint/2010/main" val="14127964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A1BEE3B-016A-2B4E-8CCD-F0BB3863A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7618" y="11180141"/>
            <a:ext cx="3683000" cy="22225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2BB505B-0FAB-C14C-B663-C0F5F82CB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744"/>
            <a:ext cx="24361443" cy="1370331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34E7CFD-2EB6-8C64-C989-80D3B2349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38114" y="12345772"/>
            <a:ext cx="4032504" cy="147523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C78902E-594B-EC6F-C713-2258B416B0BB}"/>
              </a:ext>
            </a:extLst>
          </p:cNvPr>
          <p:cNvSpPr txBox="1"/>
          <p:nvPr/>
        </p:nvSpPr>
        <p:spPr>
          <a:xfrm>
            <a:off x="177800" y="117693"/>
            <a:ext cx="22834600" cy="18743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6000" b="1" dirty="0">
                <a:solidFill>
                  <a:srgbClr val="FFC000"/>
                </a:solidFill>
                <a:latin typeface="Gotham Book Regular" pitchFamily="2" charset="77"/>
              </a:rPr>
              <a:t>Processus de classement des </a:t>
            </a:r>
            <a:br>
              <a:rPr lang="fr-FR" sz="6000" b="1" dirty="0">
                <a:solidFill>
                  <a:srgbClr val="FFC000"/>
                </a:solidFill>
                <a:latin typeface="Gotham Book Regular" pitchFamily="2" charset="77"/>
              </a:rPr>
            </a:br>
            <a:r>
              <a:rPr lang="fr-FR" sz="6000" b="1" dirty="0">
                <a:solidFill>
                  <a:srgbClr val="FFC000"/>
                </a:solidFill>
                <a:latin typeface="Gotham Book Regular" pitchFamily="2" charset="77"/>
              </a:rPr>
              <a:t>candidatures par les formations d’accueil</a:t>
            </a:r>
          </a:p>
          <a:p>
            <a:endParaRPr lang="fr-FR" sz="6000" b="1" dirty="0">
              <a:solidFill>
                <a:schemeClr val="bg1"/>
              </a:solidFill>
              <a:latin typeface="Gotham Book Regular" pitchFamily="2" charset="77"/>
            </a:endParaRPr>
          </a:p>
          <a:p>
            <a:endParaRPr lang="fr-FR" sz="6000" b="1" dirty="0">
              <a:solidFill>
                <a:schemeClr val="bg1"/>
              </a:solidFill>
              <a:latin typeface="Gotham Book Regular" pitchFamily="2" charset="77"/>
            </a:endParaRPr>
          </a:p>
          <a:p>
            <a:r>
              <a:rPr lang="fr-FR" sz="6000" b="1" dirty="0">
                <a:solidFill>
                  <a:schemeClr val="bg1"/>
                </a:solidFill>
                <a:latin typeface="Gotham Book Regular" pitchFamily="2" charset="77"/>
              </a:rPr>
              <a:t>Eventuellement au moyen d’un outil d’aide </a:t>
            </a:r>
          </a:p>
          <a:p>
            <a:r>
              <a:rPr lang="fr-FR" sz="6000" b="1" dirty="0">
                <a:solidFill>
                  <a:schemeClr val="bg1"/>
                </a:solidFill>
                <a:latin typeface="Gotham Book Regular" pitchFamily="2" charset="77"/>
              </a:rPr>
              <a:t>à la décision basé sur un algorithme.</a:t>
            </a:r>
          </a:p>
          <a:p>
            <a:endParaRPr lang="fr-FR" sz="6000" b="1" dirty="0">
              <a:solidFill>
                <a:schemeClr val="bg1"/>
              </a:solidFill>
              <a:latin typeface="Gotham Book Regular" pitchFamily="2" charset="77"/>
            </a:endParaRPr>
          </a:p>
          <a:p>
            <a:r>
              <a:rPr lang="fr-FR" sz="6000" b="1" dirty="0">
                <a:solidFill>
                  <a:schemeClr val="bg1"/>
                </a:solidFill>
                <a:latin typeface="Gotham Book Regular" pitchFamily="2" charset="77"/>
              </a:rPr>
              <a:t>Le paramétrage de cet algorithme est propre à la formation et n’a rien à voir avec l’algorithme de Parcoursup qui est transparent et ne classe pas.</a:t>
            </a:r>
          </a:p>
          <a:p>
            <a:endParaRPr lang="fr-FR" sz="6000" b="1" dirty="0">
              <a:solidFill>
                <a:schemeClr val="bg1"/>
              </a:solidFill>
              <a:latin typeface="Gotham Book Regular" pitchFamily="2" charset="77"/>
            </a:endParaRPr>
          </a:p>
          <a:p>
            <a:r>
              <a:rPr lang="fr-FR" sz="6000" b="1" dirty="0">
                <a:solidFill>
                  <a:schemeClr val="bg1"/>
                </a:solidFill>
                <a:latin typeface="Gotham Book Regular" pitchFamily="2" charset="77"/>
              </a:rPr>
              <a:t>En général, l’algorithme présélectionne un certain nombre de candidatures en vue d’un examen qualitatif.</a:t>
            </a:r>
          </a:p>
          <a:p>
            <a:endParaRPr lang="fr-FR" sz="7200" b="1" dirty="0">
              <a:solidFill>
                <a:schemeClr val="bg1"/>
              </a:solidFill>
            </a:endParaRPr>
          </a:p>
          <a:p>
            <a:r>
              <a:rPr lang="fr-FR" sz="7200" b="1" dirty="0">
                <a:solidFill>
                  <a:schemeClr val="bg1"/>
                </a:solidFill>
              </a:rPr>
              <a:t>	</a:t>
            </a:r>
          </a:p>
          <a:p>
            <a:endParaRPr lang="fr-FR" sz="7200" b="1" dirty="0">
              <a:solidFill>
                <a:schemeClr val="bg1"/>
              </a:solidFill>
            </a:endParaRPr>
          </a:p>
          <a:p>
            <a:endParaRPr lang="fr-FR" sz="7200" b="1" dirty="0">
              <a:solidFill>
                <a:schemeClr val="bg1"/>
              </a:solidFill>
            </a:endParaRPr>
          </a:p>
          <a:p>
            <a:endParaRPr lang="fr-FR" sz="7200" b="1" dirty="0">
              <a:solidFill>
                <a:schemeClr val="bg1"/>
              </a:solidFill>
            </a:endParaRPr>
          </a:p>
          <a:p>
            <a:r>
              <a:rPr lang="fr-FR" sz="7200" b="1" dirty="0">
                <a:solidFill>
                  <a:schemeClr val="bg1"/>
                </a:solidFill>
              </a:rPr>
              <a:t>															 									</a:t>
            </a:r>
          </a:p>
        </p:txBody>
      </p:sp>
    </p:spTree>
    <p:extLst>
      <p:ext uri="{BB962C8B-B14F-4D97-AF65-F5344CB8AC3E}">
        <p14:creationId xmlns:p14="http://schemas.microsoft.com/office/powerpoint/2010/main" val="19700218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A1BEE3B-016A-2B4E-8CCD-F0BB3863A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7618" y="11180141"/>
            <a:ext cx="3683000" cy="22225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2BB505B-0FAB-C14C-B663-C0F5F82CB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744"/>
            <a:ext cx="24361443" cy="1370331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34E7CFD-2EB6-8C64-C989-80D3B2349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38114" y="12345772"/>
            <a:ext cx="4032504" cy="147523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C78902E-594B-EC6F-C713-2258B416B0BB}"/>
              </a:ext>
            </a:extLst>
          </p:cNvPr>
          <p:cNvSpPr txBox="1"/>
          <p:nvPr/>
        </p:nvSpPr>
        <p:spPr>
          <a:xfrm>
            <a:off x="177800" y="117693"/>
            <a:ext cx="22834600" cy="10556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6000" b="1" dirty="0">
                <a:solidFill>
                  <a:srgbClr val="FFC000"/>
                </a:solidFill>
                <a:latin typeface="Gotham Book Regular" pitchFamily="2" charset="77"/>
              </a:rPr>
              <a:t>Processus de classement des </a:t>
            </a:r>
            <a:br>
              <a:rPr lang="fr-FR" sz="6000" b="1" dirty="0">
                <a:solidFill>
                  <a:srgbClr val="FFC000"/>
                </a:solidFill>
                <a:latin typeface="Gotham Book Regular" pitchFamily="2" charset="77"/>
              </a:rPr>
            </a:br>
            <a:r>
              <a:rPr lang="fr-FR" sz="6000" b="1" dirty="0">
                <a:solidFill>
                  <a:srgbClr val="FFC000"/>
                </a:solidFill>
                <a:latin typeface="Gotham Book Regular" pitchFamily="2" charset="77"/>
              </a:rPr>
              <a:t>candidatures par les formations d’accueil </a:t>
            </a:r>
            <a:br>
              <a:rPr lang="fr-FR" sz="6000" b="1" dirty="0">
                <a:solidFill>
                  <a:srgbClr val="FFC000"/>
                </a:solidFill>
                <a:latin typeface="Gotham Book Regular" pitchFamily="2" charset="77"/>
              </a:rPr>
            </a:br>
            <a:r>
              <a:rPr lang="fr-FR" sz="6000" b="1" dirty="0">
                <a:solidFill>
                  <a:srgbClr val="FFC000"/>
                </a:solidFill>
                <a:latin typeface="Gotham Book Regular" pitchFamily="2" charset="77"/>
              </a:rPr>
              <a:t>du 14 avril au 22 mai</a:t>
            </a:r>
          </a:p>
          <a:p>
            <a:endParaRPr lang="fr-FR" sz="4800" b="1" dirty="0">
              <a:solidFill>
                <a:schemeClr val="bg1"/>
              </a:solidFill>
            </a:endParaRPr>
          </a:p>
          <a:p>
            <a:endParaRPr lang="fr-FR" sz="2000" b="1" dirty="0">
              <a:solidFill>
                <a:schemeClr val="bg1"/>
              </a:solidFill>
            </a:endParaRPr>
          </a:p>
          <a:p>
            <a:endParaRPr lang="fr-FR" sz="7200" b="1" dirty="0">
              <a:solidFill>
                <a:schemeClr val="bg1"/>
              </a:solidFill>
            </a:endParaRPr>
          </a:p>
          <a:p>
            <a:r>
              <a:rPr lang="fr-FR" sz="7200" b="1" dirty="0">
                <a:solidFill>
                  <a:schemeClr val="bg1"/>
                </a:solidFill>
              </a:rPr>
              <a:t>	</a:t>
            </a:r>
          </a:p>
          <a:p>
            <a:endParaRPr lang="fr-FR" sz="7200" b="1" dirty="0">
              <a:solidFill>
                <a:schemeClr val="bg1"/>
              </a:solidFill>
            </a:endParaRPr>
          </a:p>
          <a:p>
            <a:endParaRPr lang="fr-FR" sz="7200" b="1" dirty="0">
              <a:solidFill>
                <a:schemeClr val="bg1"/>
              </a:solidFill>
            </a:endParaRPr>
          </a:p>
          <a:p>
            <a:endParaRPr lang="fr-FR" sz="7200" b="1" dirty="0">
              <a:solidFill>
                <a:schemeClr val="bg1"/>
              </a:solidFill>
            </a:endParaRPr>
          </a:p>
          <a:p>
            <a:r>
              <a:rPr lang="fr-FR" sz="7200" b="1" dirty="0">
                <a:solidFill>
                  <a:schemeClr val="bg1"/>
                </a:solidFill>
              </a:rPr>
              <a:t>															 									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69D632B-5F49-22D4-1186-9001EE05C707}"/>
              </a:ext>
            </a:extLst>
          </p:cNvPr>
          <p:cNvSpPr txBox="1"/>
          <p:nvPr/>
        </p:nvSpPr>
        <p:spPr>
          <a:xfrm>
            <a:off x="5710912" y="9595608"/>
            <a:ext cx="1629354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800" b="1" dirty="0"/>
          </a:p>
          <a:p>
            <a:endParaRPr lang="fr-FR" sz="4800" b="1" dirty="0"/>
          </a:p>
          <a:p>
            <a:endParaRPr lang="fr-FR" sz="4800" b="1" dirty="0"/>
          </a:p>
          <a:p>
            <a:endParaRPr lang="fr-FR" sz="4800" b="1" dirty="0"/>
          </a:p>
          <a:p>
            <a:endParaRPr lang="fr-FR" sz="4800" b="1" dirty="0"/>
          </a:p>
        </p:txBody>
      </p:sp>
      <p:sp>
        <p:nvSpPr>
          <p:cNvPr id="9" name="Organigramme : Processus 11">
            <a:extLst>
              <a:ext uri="{FF2B5EF4-FFF2-40B4-BE49-F238E27FC236}">
                <a16:creationId xmlns:a16="http://schemas.microsoft.com/office/drawing/2014/main" id="{22C01901-AE26-0623-1247-A31D3506F16C}"/>
              </a:ext>
            </a:extLst>
          </p:cNvPr>
          <p:cNvSpPr/>
          <p:nvPr/>
        </p:nvSpPr>
        <p:spPr>
          <a:xfrm>
            <a:off x="177800" y="3289123"/>
            <a:ext cx="22986999" cy="1163575"/>
          </a:xfrm>
          <a:prstGeom prst="flowChartProcess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400" b="1" dirty="0">
                <a:solidFill>
                  <a:schemeClr val="tx1"/>
                </a:solidFill>
              </a:rPr>
              <a:t>Pour les formations sélectives: BTS, IUT, CPGE, Ecoles </a:t>
            </a:r>
            <a:r>
              <a:rPr lang="fr-FR" sz="6000" b="1" dirty="0">
                <a:solidFill>
                  <a:schemeClr val="tx1"/>
                </a:solidFill>
              </a:rPr>
              <a:t>:</a:t>
            </a:r>
          </a:p>
          <a:p>
            <a:pPr algn="ctr"/>
            <a:r>
              <a:rPr lang="fr-FR" sz="28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0" name="Organigramme : Processus 18">
            <a:extLst>
              <a:ext uri="{FF2B5EF4-FFF2-40B4-BE49-F238E27FC236}">
                <a16:creationId xmlns:a16="http://schemas.microsoft.com/office/drawing/2014/main" id="{7B5E36E0-28DD-7F55-6705-D9240BF434B1}"/>
              </a:ext>
            </a:extLst>
          </p:cNvPr>
          <p:cNvSpPr/>
          <p:nvPr/>
        </p:nvSpPr>
        <p:spPr>
          <a:xfrm>
            <a:off x="550503" y="8001146"/>
            <a:ext cx="22195197" cy="851302"/>
          </a:xfrm>
          <a:prstGeom prst="flowChartProcess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400" b="1" dirty="0">
                <a:solidFill>
                  <a:srgbClr val="FF0000"/>
                </a:solidFill>
              </a:rPr>
              <a:t>Pour les formations non sélectives: L1 des universités publiques</a:t>
            </a:r>
          </a:p>
        </p:txBody>
      </p:sp>
      <p:sp>
        <p:nvSpPr>
          <p:cNvPr id="11" name="Organigramme : Processus 19">
            <a:extLst>
              <a:ext uri="{FF2B5EF4-FFF2-40B4-BE49-F238E27FC236}">
                <a16:creationId xmlns:a16="http://schemas.microsoft.com/office/drawing/2014/main" id="{5E2C3119-0E76-8A12-33EA-14C25D331C77}"/>
              </a:ext>
            </a:extLst>
          </p:cNvPr>
          <p:cNvSpPr/>
          <p:nvPr/>
        </p:nvSpPr>
        <p:spPr>
          <a:xfrm>
            <a:off x="1083508" y="9135155"/>
            <a:ext cx="9686092" cy="1787610"/>
          </a:xfrm>
          <a:prstGeom prst="flowChartProcess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b="1" dirty="0"/>
              <a:t>Si les demandes n’excèdent pas les capacités : Pas de classement</a:t>
            </a:r>
          </a:p>
        </p:txBody>
      </p:sp>
      <p:sp>
        <p:nvSpPr>
          <p:cNvPr id="12" name="Organigramme : Processus 20">
            <a:extLst>
              <a:ext uri="{FF2B5EF4-FFF2-40B4-BE49-F238E27FC236}">
                <a16:creationId xmlns:a16="http://schemas.microsoft.com/office/drawing/2014/main" id="{D6CC1F1D-1719-E628-F5F3-06E53D3B3E4F}"/>
              </a:ext>
            </a:extLst>
          </p:cNvPr>
          <p:cNvSpPr/>
          <p:nvPr/>
        </p:nvSpPr>
        <p:spPr>
          <a:xfrm>
            <a:off x="11289876" y="9129176"/>
            <a:ext cx="3524784" cy="1640745"/>
          </a:xfrm>
          <a:prstGeom prst="flowChartProcess">
            <a:avLst/>
          </a:prstGeom>
          <a:solidFill>
            <a:schemeClr val="accent6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/>
              <a:t>Oui</a:t>
            </a:r>
            <a:endParaRPr lang="fr-FR" sz="2701" b="1" dirty="0"/>
          </a:p>
        </p:txBody>
      </p:sp>
      <p:sp>
        <p:nvSpPr>
          <p:cNvPr id="13" name="Organigramme : Processus 21">
            <a:extLst>
              <a:ext uri="{FF2B5EF4-FFF2-40B4-BE49-F238E27FC236}">
                <a16:creationId xmlns:a16="http://schemas.microsoft.com/office/drawing/2014/main" id="{A3A8EC36-362A-4345-B0F6-C6EBF702EFFC}"/>
              </a:ext>
            </a:extLst>
          </p:cNvPr>
          <p:cNvSpPr/>
          <p:nvPr/>
        </p:nvSpPr>
        <p:spPr>
          <a:xfrm>
            <a:off x="15271860" y="9054490"/>
            <a:ext cx="3524784" cy="1640745"/>
          </a:xfrm>
          <a:prstGeom prst="flowChartProcess">
            <a:avLst/>
          </a:prstGeom>
          <a:solidFill>
            <a:schemeClr val="accent6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/>
              <a:t>Oui/Si</a:t>
            </a:r>
          </a:p>
        </p:txBody>
      </p:sp>
      <p:sp>
        <p:nvSpPr>
          <p:cNvPr id="14" name="Organigramme : Processus 22">
            <a:extLst>
              <a:ext uri="{FF2B5EF4-FFF2-40B4-BE49-F238E27FC236}">
                <a16:creationId xmlns:a16="http://schemas.microsoft.com/office/drawing/2014/main" id="{16F074BC-5000-45CC-575F-34A458A11BD3}"/>
              </a:ext>
            </a:extLst>
          </p:cNvPr>
          <p:cNvSpPr/>
          <p:nvPr/>
        </p:nvSpPr>
        <p:spPr>
          <a:xfrm>
            <a:off x="19316920" y="9054491"/>
            <a:ext cx="4767187" cy="1640744"/>
          </a:xfrm>
          <a:prstGeom prst="flowChartProcess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701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« oui si » vaut acceptation </a:t>
            </a:r>
            <a:r>
              <a:rPr lang="fr-FR" sz="2701" b="1" dirty="0"/>
              <a:t>si le jeune suit le  dispositif de mise à niveau au regard des attendus énoncés</a:t>
            </a:r>
          </a:p>
        </p:txBody>
      </p:sp>
      <p:sp>
        <p:nvSpPr>
          <p:cNvPr id="15" name="Organigramme : Processus 23">
            <a:extLst>
              <a:ext uri="{FF2B5EF4-FFF2-40B4-BE49-F238E27FC236}">
                <a16:creationId xmlns:a16="http://schemas.microsoft.com/office/drawing/2014/main" id="{FEEEA7BA-0C4A-43DF-7ABB-5B341BF32873}"/>
              </a:ext>
            </a:extLst>
          </p:cNvPr>
          <p:cNvSpPr/>
          <p:nvPr/>
        </p:nvSpPr>
        <p:spPr>
          <a:xfrm>
            <a:off x="965004" y="11691513"/>
            <a:ext cx="9804596" cy="1378082"/>
          </a:xfrm>
          <a:prstGeom prst="flowChartProcess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b="1" dirty="0"/>
              <a:t>Si les demandes excèdent les capacités: Classement </a:t>
            </a:r>
          </a:p>
        </p:txBody>
      </p:sp>
      <p:sp>
        <p:nvSpPr>
          <p:cNvPr id="16" name="Organigramme : Processus 24">
            <a:extLst>
              <a:ext uri="{FF2B5EF4-FFF2-40B4-BE49-F238E27FC236}">
                <a16:creationId xmlns:a16="http://schemas.microsoft.com/office/drawing/2014/main" id="{D5333335-3F7A-F906-B89E-1D2B7750BB4A}"/>
              </a:ext>
            </a:extLst>
          </p:cNvPr>
          <p:cNvSpPr/>
          <p:nvPr/>
        </p:nvSpPr>
        <p:spPr>
          <a:xfrm>
            <a:off x="11289876" y="11699947"/>
            <a:ext cx="3524784" cy="1361213"/>
          </a:xfrm>
          <a:prstGeom prst="flowChartProcess">
            <a:avLst/>
          </a:prstGeom>
          <a:solidFill>
            <a:schemeClr val="accent6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/>
              <a:t>Oui</a:t>
            </a:r>
          </a:p>
        </p:txBody>
      </p:sp>
      <p:sp>
        <p:nvSpPr>
          <p:cNvPr id="17" name="Organigramme : Processus 25">
            <a:extLst>
              <a:ext uri="{FF2B5EF4-FFF2-40B4-BE49-F238E27FC236}">
                <a16:creationId xmlns:a16="http://schemas.microsoft.com/office/drawing/2014/main" id="{3CD72A13-41A7-03DD-A94B-E3FF6AC151E9}"/>
              </a:ext>
            </a:extLst>
          </p:cNvPr>
          <p:cNvSpPr/>
          <p:nvPr/>
        </p:nvSpPr>
        <p:spPr>
          <a:xfrm>
            <a:off x="15334936" y="11656660"/>
            <a:ext cx="3524784" cy="1361213"/>
          </a:xfrm>
          <a:prstGeom prst="flowChartProcess">
            <a:avLst/>
          </a:prstGeom>
          <a:solidFill>
            <a:schemeClr val="accent6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/>
              <a:t>Oui/Si</a:t>
            </a:r>
          </a:p>
        </p:txBody>
      </p:sp>
      <p:sp>
        <p:nvSpPr>
          <p:cNvPr id="18" name="Organigramme : Processus 28">
            <a:extLst>
              <a:ext uri="{FF2B5EF4-FFF2-40B4-BE49-F238E27FC236}">
                <a16:creationId xmlns:a16="http://schemas.microsoft.com/office/drawing/2014/main" id="{37017F1F-5091-E8EF-85C0-1B3E39CF4758}"/>
              </a:ext>
            </a:extLst>
          </p:cNvPr>
          <p:cNvSpPr/>
          <p:nvPr/>
        </p:nvSpPr>
        <p:spPr>
          <a:xfrm>
            <a:off x="550503" y="5083958"/>
            <a:ext cx="10549297" cy="1539106"/>
          </a:xfrm>
          <a:prstGeom prst="flowChartProcess">
            <a:avLst/>
          </a:prstGeom>
          <a:solidFill>
            <a:schemeClr val="accent6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400" dirty="0"/>
              <a:t>Classement de tous les candidats correspondant aux attendus.</a:t>
            </a:r>
          </a:p>
        </p:txBody>
      </p:sp>
      <p:sp>
        <p:nvSpPr>
          <p:cNvPr id="19" name="Organigramme : Processus 29">
            <a:extLst>
              <a:ext uri="{FF2B5EF4-FFF2-40B4-BE49-F238E27FC236}">
                <a16:creationId xmlns:a16="http://schemas.microsoft.com/office/drawing/2014/main" id="{B6FD9548-C685-631F-C5B0-3DFC9A431B60}"/>
              </a:ext>
            </a:extLst>
          </p:cNvPr>
          <p:cNvSpPr/>
          <p:nvPr/>
        </p:nvSpPr>
        <p:spPr>
          <a:xfrm>
            <a:off x="12774372" y="5198468"/>
            <a:ext cx="9971328" cy="1403310"/>
          </a:xfrm>
          <a:prstGeom prst="flowChartProcess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400" b="1" dirty="0"/>
              <a:t>Non classement des candidats ne correspondant pas aux attendus </a:t>
            </a:r>
            <a:r>
              <a:rPr lang="fr-FR" sz="5400" dirty="0"/>
              <a:t> 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E20361F6-F90D-0B26-BB3B-B5509948C2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92862" y="1853293"/>
            <a:ext cx="5164758" cy="1349881"/>
          </a:xfrm>
          <a:prstGeom prst="rect">
            <a:avLst/>
          </a:prstGeom>
        </p:spPr>
      </p:pic>
      <p:sp>
        <p:nvSpPr>
          <p:cNvPr id="21" name="Explosion 1 33">
            <a:extLst>
              <a:ext uri="{FF2B5EF4-FFF2-40B4-BE49-F238E27FC236}">
                <a16:creationId xmlns:a16="http://schemas.microsoft.com/office/drawing/2014/main" id="{1BE3CAEA-74CF-26FA-1492-9C7EBCEEB7A2}"/>
              </a:ext>
            </a:extLst>
          </p:cNvPr>
          <p:cNvSpPr/>
          <p:nvPr/>
        </p:nvSpPr>
        <p:spPr>
          <a:xfrm>
            <a:off x="19049313" y="3443931"/>
            <a:ext cx="5986652" cy="2393781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rgbClr val="FF0000"/>
                </a:solidFill>
              </a:rPr>
              <a:t>Un refus doit être motivé au regard des attendus</a:t>
            </a:r>
          </a:p>
        </p:txBody>
      </p:sp>
      <p:sp>
        <p:nvSpPr>
          <p:cNvPr id="22" name="Organigramme : Processus 22">
            <a:extLst>
              <a:ext uri="{FF2B5EF4-FFF2-40B4-BE49-F238E27FC236}">
                <a16:creationId xmlns:a16="http://schemas.microsoft.com/office/drawing/2014/main" id="{285C0203-E601-93F7-CE4C-F6732DB215B1}"/>
              </a:ext>
            </a:extLst>
          </p:cNvPr>
          <p:cNvSpPr/>
          <p:nvPr/>
        </p:nvSpPr>
        <p:spPr>
          <a:xfrm>
            <a:off x="19316919" y="11334545"/>
            <a:ext cx="4767187" cy="1640744"/>
          </a:xfrm>
          <a:prstGeom prst="flowChartProcess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701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Si l’université ne peut rejeter une candidature, le </a:t>
            </a:r>
            <a:r>
              <a:rPr lang="fr-FR" sz="2701" b="1" dirty="0">
                <a:solidFill>
                  <a:schemeClr val="bg1"/>
                </a:solidFill>
              </a:rPr>
              <a:t>fait de classer signifie qu’un vœu en L1 ne garantit pas une place </a:t>
            </a:r>
          </a:p>
        </p:txBody>
      </p:sp>
    </p:spTree>
    <p:extLst>
      <p:ext uri="{BB962C8B-B14F-4D97-AF65-F5344CB8AC3E}">
        <p14:creationId xmlns:p14="http://schemas.microsoft.com/office/powerpoint/2010/main" val="316329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A1BEE3B-016A-2B4E-8CCD-F0BB3863A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7618" y="11180141"/>
            <a:ext cx="3683000" cy="22225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2BB505B-0FAB-C14C-B663-C0F5F82CB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70" y="12689"/>
            <a:ext cx="24361443" cy="1370331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34E7CFD-2EB6-8C64-C989-80D3B2349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08321" y="11791979"/>
            <a:ext cx="4032504" cy="147523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C78902E-594B-EC6F-C713-2258B416B0BB}"/>
              </a:ext>
            </a:extLst>
          </p:cNvPr>
          <p:cNvSpPr txBox="1"/>
          <p:nvPr/>
        </p:nvSpPr>
        <p:spPr>
          <a:xfrm>
            <a:off x="442348" y="1747102"/>
            <a:ext cx="22107686" cy="8956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7200" b="1" dirty="0">
                <a:solidFill>
                  <a:schemeClr val="bg1"/>
                </a:solidFill>
                <a:latin typeface="Gotham Book Regular" pitchFamily="2" charset="77"/>
              </a:rPr>
              <a:t>à partir du 1</a:t>
            </a:r>
            <a:r>
              <a:rPr lang="fr-FR" sz="7200" b="1" baseline="30000" dirty="0">
                <a:solidFill>
                  <a:schemeClr val="bg1"/>
                </a:solidFill>
                <a:latin typeface="Gotham Book Regular" pitchFamily="2" charset="77"/>
              </a:rPr>
              <a:t>er</a:t>
            </a:r>
            <a:r>
              <a:rPr lang="fr-FR" sz="7200" b="1" dirty="0">
                <a:solidFill>
                  <a:schemeClr val="bg1"/>
                </a:solidFill>
                <a:latin typeface="Gotham Book Regular" pitchFamily="2" charset="77"/>
              </a:rPr>
              <a:t> juin </a:t>
            </a:r>
          </a:p>
          <a:p>
            <a:endParaRPr lang="fr-FR" sz="7200" b="1" dirty="0">
              <a:solidFill>
                <a:schemeClr val="bg1"/>
              </a:solidFill>
              <a:latin typeface="Gotham Book Regular" pitchFamily="2" charset="77"/>
            </a:endParaRPr>
          </a:p>
          <a:p>
            <a:r>
              <a:rPr lang="fr-FR" sz="7200" b="1" dirty="0">
                <a:solidFill>
                  <a:srgbClr val="FFC000"/>
                </a:solidFill>
                <a:latin typeface="Gotham Book Regular" pitchFamily="2" charset="77"/>
              </a:rPr>
              <a:t>Phase 4 </a:t>
            </a:r>
            <a:br>
              <a:rPr lang="fr-FR" sz="7200" b="1" dirty="0">
                <a:solidFill>
                  <a:schemeClr val="bg1"/>
                </a:solidFill>
                <a:latin typeface="Gotham Book Regular" pitchFamily="2" charset="77"/>
              </a:rPr>
            </a:br>
            <a:r>
              <a:rPr lang="fr-FR" sz="7200" b="1" dirty="0">
                <a:solidFill>
                  <a:schemeClr val="bg1"/>
                </a:solidFill>
                <a:latin typeface="Gotham Book Regular" pitchFamily="2" charset="77"/>
              </a:rPr>
              <a:t>Retour sur les vœux et décision des candidats </a:t>
            </a:r>
          </a:p>
          <a:p>
            <a:r>
              <a:rPr lang="fr-FR" sz="7200" b="1" dirty="0">
                <a:solidFill>
                  <a:schemeClr val="bg1"/>
                </a:solidFill>
                <a:latin typeface="Gotham Book Regular" pitchFamily="2" charset="77"/>
              </a:rPr>
              <a:t>						Une phase  aux nombreux enjeux</a:t>
            </a:r>
          </a:p>
          <a:p>
            <a:endParaRPr lang="fr-FR" sz="7200" b="1" dirty="0">
              <a:solidFill>
                <a:schemeClr val="bg1"/>
              </a:solidFill>
            </a:endParaRPr>
          </a:p>
          <a:p>
            <a:r>
              <a:rPr lang="fr-FR" sz="7200" b="1" dirty="0">
                <a:solidFill>
                  <a:schemeClr val="bg1"/>
                </a:solidFill>
              </a:rPr>
              <a:t>				</a:t>
            </a:r>
            <a:r>
              <a:rPr lang="fr-FR" sz="7200" b="1" dirty="0">
                <a:solidFill>
                  <a:schemeClr val="bg1"/>
                </a:solidFill>
                <a:highlight>
                  <a:srgbClr val="FF00FF"/>
                </a:highlight>
                <a:latin typeface="Gotham Book Regular" pitchFamily="2" charset="77"/>
              </a:rPr>
              <a:t>RENDEZ-VOUS A LA SESSION DE MAI</a:t>
            </a:r>
            <a:r>
              <a:rPr lang="fr-FR" sz="7200" b="1" dirty="0">
                <a:solidFill>
                  <a:schemeClr val="bg1"/>
                </a:solidFill>
                <a:highlight>
                  <a:srgbClr val="FF00FF"/>
                </a:highlight>
              </a:rPr>
              <a:t>		</a:t>
            </a:r>
            <a:r>
              <a:rPr lang="fr-FR" sz="7200" b="1" dirty="0">
                <a:solidFill>
                  <a:schemeClr val="bg1"/>
                </a:solidFill>
              </a:rPr>
              <a:t>							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58CAFF6-9326-9B47-8940-6EF9E52319F4}"/>
              </a:ext>
            </a:extLst>
          </p:cNvPr>
          <p:cNvSpPr txBox="1"/>
          <p:nvPr/>
        </p:nvSpPr>
        <p:spPr>
          <a:xfrm>
            <a:off x="507462" y="10722403"/>
            <a:ext cx="18889064" cy="24929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GB" sz="6000" b="1" dirty="0" err="1">
                <a:solidFill>
                  <a:schemeClr val="accent2">
                    <a:lumMod val="75000"/>
                  </a:schemeClr>
                </a:solidFill>
                <a:latin typeface="Gotham Book Regular" pitchFamily="2" charset="77"/>
              </a:rPr>
              <a:t>D’ici</a:t>
            </a:r>
            <a:r>
              <a:rPr lang="en-GB" sz="6000" b="1" dirty="0">
                <a:solidFill>
                  <a:schemeClr val="accent2">
                    <a:lumMod val="75000"/>
                  </a:schemeClr>
                </a:solidFill>
                <a:latin typeface="Gotham Book Regular" pitchFamily="2" charset="77"/>
              </a:rPr>
              <a:t> </a:t>
            </a:r>
            <a:r>
              <a:rPr lang="en-GB" sz="6000" b="1">
                <a:solidFill>
                  <a:schemeClr val="accent2">
                    <a:lumMod val="75000"/>
                  </a:schemeClr>
                </a:solidFill>
                <a:latin typeface="Gotham Book Regular" pitchFamily="2" charset="77"/>
              </a:rPr>
              <a:t>là </a:t>
            </a:r>
            <a:r>
              <a:rPr lang="en-GB" sz="4800" b="1" dirty="0">
                <a:solidFill>
                  <a:schemeClr val="bg1"/>
                </a:solidFill>
                <a:latin typeface="Gotham Book Regular" pitchFamily="2" charset="77"/>
                <a:hlinkClick r:id="rId5"/>
              </a:rPr>
              <a:t>https://simulation.parcoursup.fr/Candidat/authentification</a:t>
            </a:r>
            <a:endParaRPr lang="en-GB" sz="4800" b="1" dirty="0">
              <a:solidFill>
                <a:schemeClr val="bg1"/>
              </a:solidFill>
              <a:latin typeface="Gotham Book Regular" pitchFamily="2" charset="77"/>
            </a:endParaRPr>
          </a:p>
          <a:p>
            <a:endParaRPr lang="en-GB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919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2BB505B-0FAB-C14C-B663-C0F5F82CB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89"/>
            <a:ext cx="24361443" cy="137033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D7E8C7A-4599-AC47-B36E-9251D07A0F0A}"/>
              </a:ext>
            </a:extLst>
          </p:cNvPr>
          <p:cNvSpPr/>
          <p:nvPr/>
        </p:nvSpPr>
        <p:spPr>
          <a:xfrm>
            <a:off x="211795" y="-930791"/>
            <a:ext cx="21091132" cy="4909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7500" b="1" dirty="0">
              <a:solidFill>
                <a:schemeClr val="bg1"/>
              </a:solidFill>
              <a:latin typeface="Gotham Book Regular" pitchFamily="2" charset="77"/>
            </a:endParaRPr>
          </a:p>
          <a:p>
            <a:r>
              <a:rPr lang="fr-FR" sz="6000" b="1" dirty="0">
                <a:solidFill>
                  <a:schemeClr val="bg1"/>
                </a:solidFill>
                <a:latin typeface="Gotham Book Regular" pitchFamily="2" charset="77"/>
              </a:rPr>
              <a:t>Comprendre le système de formation, </a:t>
            </a:r>
          </a:p>
          <a:p>
            <a:r>
              <a:rPr lang="fr-FR" sz="6000" b="1" dirty="0">
                <a:solidFill>
                  <a:schemeClr val="bg1"/>
                </a:solidFill>
                <a:latin typeface="Gotham Book Regular" pitchFamily="2" charset="77"/>
              </a:rPr>
              <a:t>son articulation, ses zones de décisions</a:t>
            </a:r>
          </a:p>
          <a:p>
            <a:r>
              <a:rPr lang="fr-FR" sz="6000" b="1" dirty="0">
                <a:solidFill>
                  <a:schemeClr val="bg1"/>
                </a:solidFill>
                <a:latin typeface="Gotham Book Regular" pitchFamily="2" charset="77"/>
              </a:rPr>
              <a:t>ses dynamiques et passerelles. (</a:t>
            </a:r>
            <a:r>
              <a:rPr lang="fr-FR" sz="6000" b="1">
                <a:solidFill>
                  <a:schemeClr val="bg1"/>
                </a:solidFill>
                <a:latin typeface="Gotham Book Regular" pitchFamily="2" charset="77"/>
              </a:rPr>
              <a:t>session précédente)</a:t>
            </a:r>
            <a:endParaRPr lang="fr-FR" sz="6000" b="1" dirty="0">
              <a:solidFill>
                <a:schemeClr val="bg1"/>
              </a:solidFill>
              <a:latin typeface="Gotham Book Regular" pitchFamily="2" charset="77"/>
            </a:endParaRPr>
          </a:p>
          <a:p>
            <a:endParaRPr lang="fr-FR" dirty="0">
              <a:latin typeface="Gotham Book Regular" pitchFamily="2" charset="77"/>
            </a:endParaRPr>
          </a:p>
          <a:p>
            <a:endParaRPr lang="fr-FR" sz="4000" dirty="0">
              <a:latin typeface="Gotham Book Regular" pitchFamily="2" charset="77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3935364-1BF8-210C-EE4A-FCE33765D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81749" y="12148093"/>
            <a:ext cx="3059076" cy="111911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69D980A-E31F-1530-6247-8B44610875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1835" y="3711586"/>
            <a:ext cx="17726025" cy="999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076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2BB505B-0FAB-C14C-B663-C0F5F82CB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70" y="0"/>
            <a:ext cx="24361443" cy="137033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D7E8C7A-4599-AC47-B36E-9251D07A0F0A}"/>
              </a:ext>
            </a:extLst>
          </p:cNvPr>
          <p:cNvSpPr/>
          <p:nvPr/>
        </p:nvSpPr>
        <p:spPr>
          <a:xfrm>
            <a:off x="0" y="161409"/>
            <a:ext cx="23903216" cy="1737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6000" b="1" dirty="0">
                <a:solidFill>
                  <a:schemeClr val="bg1"/>
                </a:solidFill>
                <a:latin typeface="Gotham Book Regular" pitchFamily="2" charset="77"/>
              </a:rPr>
              <a:t>S’informer sur les formations elles-mêmes.</a:t>
            </a:r>
          </a:p>
          <a:p>
            <a:endParaRPr lang="fr-FR" sz="6000" b="1" dirty="0">
              <a:solidFill>
                <a:schemeClr val="bg1"/>
              </a:solidFill>
              <a:latin typeface="Gotham Book Regular" pitchFamily="2" charset="77"/>
            </a:endParaRPr>
          </a:p>
          <a:p>
            <a:r>
              <a:rPr lang="fr-FR" sz="6000" b="1" dirty="0">
                <a:solidFill>
                  <a:schemeClr val="bg1"/>
                </a:solidFill>
                <a:latin typeface="Gotham Book Regular" pitchFamily="2" charset="77"/>
              </a:rPr>
              <a:t>	Mais aussi sur les établissements </a:t>
            </a:r>
            <a:br>
              <a:rPr lang="fr-FR" sz="6000" b="1" dirty="0">
                <a:solidFill>
                  <a:schemeClr val="bg1"/>
                </a:solidFill>
                <a:latin typeface="Gotham Book Regular" pitchFamily="2" charset="77"/>
              </a:rPr>
            </a:br>
            <a:r>
              <a:rPr lang="fr-FR" sz="6000" b="1" dirty="0">
                <a:solidFill>
                  <a:schemeClr val="bg1"/>
                </a:solidFill>
                <a:latin typeface="Gotham Book Regular" pitchFamily="2" charset="77"/>
              </a:rPr>
              <a:t>   qui les proposent</a:t>
            </a:r>
          </a:p>
          <a:p>
            <a:r>
              <a:rPr lang="fr-FR" sz="6000" b="1" dirty="0">
                <a:solidFill>
                  <a:schemeClr val="bg1"/>
                </a:solidFill>
                <a:latin typeface="Gotham Book Regular" pitchFamily="2" charset="77"/>
              </a:rPr>
              <a:t> </a:t>
            </a:r>
          </a:p>
          <a:p>
            <a:r>
              <a:rPr lang="fr-FR" sz="6000" b="1" dirty="0">
                <a:solidFill>
                  <a:schemeClr val="bg1"/>
                </a:solidFill>
                <a:latin typeface="Gotham Book Regular" pitchFamily="2" charset="77"/>
              </a:rPr>
              <a:t>       Les contenus, les débouchés en emplois </a:t>
            </a:r>
          </a:p>
          <a:p>
            <a:r>
              <a:rPr lang="fr-FR" sz="6000" b="1" dirty="0">
                <a:solidFill>
                  <a:schemeClr val="bg1"/>
                </a:solidFill>
                <a:latin typeface="Gotham Book Regular" pitchFamily="2" charset="77"/>
              </a:rPr>
              <a:t>		 ou  poursuites d’études</a:t>
            </a:r>
          </a:p>
          <a:p>
            <a:endParaRPr lang="fr-FR" sz="6000" b="1" dirty="0">
              <a:solidFill>
                <a:schemeClr val="bg1"/>
              </a:solidFill>
              <a:latin typeface="Gotham Book Regular" pitchFamily="2" charset="77"/>
            </a:endParaRPr>
          </a:p>
          <a:p>
            <a:r>
              <a:rPr lang="fr-FR" sz="6000" b="1" dirty="0">
                <a:solidFill>
                  <a:schemeClr val="bg1"/>
                </a:solidFill>
                <a:latin typeface="Gotham Book Regular" pitchFamily="2" charset="77"/>
              </a:rPr>
              <a:t>		 Les profils qu’ils recrutent…ou pas</a:t>
            </a:r>
          </a:p>
          <a:p>
            <a:endParaRPr lang="fr-FR" sz="6000" b="1" dirty="0">
              <a:solidFill>
                <a:schemeClr val="bg1"/>
              </a:solidFill>
              <a:latin typeface="Gotham Book Regular" pitchFamily="2" charset="77"/>
            </a:endParaRPr>
          </a:p>
          <a:p>
            <a:r>
              <a:rPr lang="fr-FR" sz="6000" b="1" dirty="0">
                <a:solidFill>
                  <a:schemeClr val="bg1"/>
                </a:solidFill>
                <a:latin typeface="Gotham Book Regular" pitchFamily="2" charset="77"/>
              </a:rPr>
              <a:t>       Les salons, les sites Internet, les portes ouvertes...</a:t>
            </a:r>
          </a:p>
          <a:p>
            <a:endParaRPr lang="fr-FR" sz="6000" b="1" dirty="0">
              <a:solidFill>
                <a:schemeClr val="bg1"/>
              </a:solidFill>
              <a:latin typeface="Gotham Book Regular" pitchFamily="2" charset="77"/>
            </a:endParaRPr>
          </a:p>
          <a:p>
            <a:r>
              <a:rPr lang="fr-FR" sz="6000" b="1" dirty="0">
                <a:solidFill>
                  <a:schemeClr val="bg1"/>
                </a:solidFill>
                <a:latin typeface="Gotham Book Regular" pitchFamily="2" charset="77"/>
              </a:rPr>
              <a:t>       Avec une attention toute particulière </a:t>
            </a:r>
          </a:p>
          <a:p>
            <a:r>
              <a:rPr lang="fr-FR" sz="6000" b="1" dirty="0">
                <a:solidFill>
                  <a:schemeClr val="bg1"/>
                </a:solidFill>
                <a:latin typeface="Gotham Book Regular" pitchFamily="2" charset="77"/>
              </a:rPr>
              <a:t>       pour la fiche formation sur Parcoursup</a:t>
            </a:r>
          </a:p>
          <a:p>
            <a:endParaRPr lang="fr-FR" sz="7500" b="1" dirty="0">
              <a:solidFill>
                <a:schemeClr val="bg1"/>
              </a:solidFill>
              <a:latin typeface="Gotham Book Regular" pitchFamily="2" charset="77"/>
            </a:endParaRPr>
          </a:p>
          <a:p>
            <a:endParaRPr lang="fr-FR" sz="7500" b="1" dirty="0">
              <a:solidFill>
                <a:schemeClr val="bg1"/>
              </a:solidFill>
              <a:latin typeface="Gotham Book Regular" pitchFamily="2" charset="77"/>
            </a:endParaRPr>
          </a:p>
          <a:p>
            <a:endParaRPr lang="fr-FR" sz="7500" b="1" dirty="0">
              <a:solidFill>
                <a:schemeClr val="bg1"/>
              </a:solidFill>
              <a:latin typeface="Gotham Book Regular" pitchFamily="2" charset="77"/>
            </a:endParaRPr>
          </a:p>
          <a:p>
            <a:endParaRPr lang="fr-FR" dirty="0">
              <a:latin typeface="Gotham Book Regular" pitchFamily="2" charset="77"/>
            </a:endParaRPr>
          </a:p>
          <a:p>
            <a:endParaRPr lang="fr-FR" sz="4000" dirty="0">
              <a:latin typeface="Gotham Book Regular" pitchFamily="2" charset="77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E8519F8-F7D6-6302-EA31-725B264A8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08321" y="11791979"/>
            <a:ext cx="4032504" cy="147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013" y="89693"/>
            <a:ext cx="8381454" cy="219060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DAF95A6-0A11-F6E9-BD2E-D8CDEA4DB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674" y="89693"/>
            <a:ext cx="25867949" cy="1334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019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013" y="89693"/>
            <a:ext cx="8381454" cy="219060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8363E30-74FA-3389-DA2B-CCE059671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5437" y="1911508"/>
            <a:ext cx="16332644" cy="1146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054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A1BEE3B-016A-2B4E-8CCD-F0BB3863A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87618" y="11180141"/>
            <a:ext cx="3683000" cy="22225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2BB505B-0FAB-C14C-B663-C0F5F82CB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6461" y="12689"/>
            <a:ext cx="24361443" cy="1370331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34E7CFD-2EB6-8C64-C989-80D3B2349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08321" y="11791979"/>
            <a:ext cx="4032504" cy="147523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C06C505-D4C5-DA21-9F02-8238E92CC852}"/>
              </a:ext>
            </a:extLst>
          </p:cNvPr>
          <p:cNvSpPr txBox="1"/>
          <p:nvPr/>
        </p:nvSpPr>
        <p:spPr>
          <a:xfrm>
            <a:off x="4148233" y="6073170"/>
            <a:ext cx="2070710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600" b="1" dirty="0">
                <a:solidFill>
                  <a:schemeClr val="bg1"/>
                </a:solidFill>
                <a:latin typeface="Gotham Book Regular" pitchFamily="2" charset="77"/>
              </a:rPr>
              <a:t>Cherchez la différence !</a:t>
            </a:r>
            <a:r>
              <a:rPr lang="fr-FR" sz="9600" b="1" dirty="0">
                <a:solidFill>
                  <a:schemeClr val="bg1"/>
                </a:solidFill>
              </a:rPr>
              <a:t>		</a:t>
            </a:r>
            <a:r>
              <a:rPr lang="fr-FR" sz="6000" b="1" dirty="0">
                <a:solidFill>
                  <a:schemeClr val="bg1"/>
                </a:solidFill>
              </a:rPr>
              <a:t>									</a:t>
            </a:r>
          </a:p>
        </p:txBody>
      </p:sp>
    </p:spTree>
    <p:extLst>
      <p:ext uri="{BB962C8B-B14F-4D97-AF65-F5344CB8AC3E}">
        <p14:creationId xmlns:p14="http://schemas.microsoft.com/office/powerpoint/2010/main" val="127770441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9143</TotalTime>
  <Words>1330</Words>
  <Application>Microsoft Office PowerPoint</Application>
  <PresentationFormat>Personnalisé</PresentationFormat>
  <Paragraphs>216</Paragraphs>
  <Slides>49</Slides>
  <Notes>17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49</vt:i4>
      </vt:variant>
    </vt:vector>
  </HeadingPairs>
  <TitlesOfParts>
    <vt:vector size="54" baseType="lpstr">
      <vt:lpstr>Arial</vt:lpstr>
      <vt:lpstr>Calibri</vt:lpstr>
      <vt:lpstr>Calibri Light</vt:lpstr>
      <vt:lpstr>Gotham Book Regular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Sébastien Maillard</dc:creator>
  <cp:lastModifiedBy>jean-marc petit</cp:lastModifiedBy>
  <cp:revision>40</cp:revision>
  <cp:lastPrinted>2022-11-14T10:24:49Z</cp:lastPrinted>
  <dcterms:created xsi:type="dcterms:W3CDTF">2022-04-07T12:39:32Z</dcterms:created>
  <dcterms:modified xsi:type="dcterms:W3CDTF">2023-01-25T16:11:50Z</dcterms:modified>
</cp:coreProperties>
</file>