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3" r:id="rId3"/>
    <p:sldId id="287" r:id="rId4"/>
    <p:sldId id="266" r:id="rId5"/>
    <p:sldId id="282" r:id="rId6"/>
    <p:sldId id="285" r:id="rId7"/>
    <p:sldId id="289" r:id="rId8"/>
    <p:sldId id="270" r:id="rId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C88"/>
    <a:srgbClr val="3876A5"/>
    <a:srgbClr val="0A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9B500-E360-4D7A-80DF-82568E1CBC13}" v="4" dt="2022-11-25T09:38:4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8"/>
    <p:restoredTop sz="94554"/>
  </p:normalViewPr>
  <p:slideViewPr>
    <p:cSldViewPr snapToGrid="0" snapToObjects="1">
      <p:cViewPr varScale="1">
        <p:scale>
          <a:sx n="35" d="100"/>
          <a:sy n="35" d="100"/>
        </p:scale>
        <p:origin x="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PETIT" userId="972691f6-a506-4df5-95e3-98eae7d85aa2" providerId="ADAL" clId="{2DE9B500-E360-4D7A-80DF-82568E1CBC13}"/>
    <pc:docChg chg="delSld modSld sldOrd">
      <pc:chgData name="Jean-Marc PETIT" userId="972691f6-a506-4df5-95e3-98eae7d85aa2" providerId="ADAL" clId="{2DE9B500-E360-4D7A-80DF-82568E1CBC13}" dt="2022-11-25T09:38:41.002" v="8"/>
      <pc:docMkLst>
        <pc:docMk/>
      </pc:docMkLst>
      <pc:sldChg chg="ord">
        <pc:chgData name="Jean-Marc PETIT" userId="972691f6-a506-4df5-95e3-98eae7d85aa2" providerId="ADAL" clId="{2DE9B500-E360-4D7A-80DF-82568E1CBC13}" dt="2022-11-23T08:00:55.083" v="3"/>
        <pc:sldMkLst>
          <pc:docMk/>
          <pc:sldMk cId="613616246" sldId="266"/>
        </pc:sldMkLst>
      </pc:sldChg>
      <pc:sldChg chg="del">
        <pc:chgData name="Jean-Marc PETIT" userId="972691f6-a506-4df5-95e3-98eae7d85aa2" providerId="ADAL" clId="{2DE9B500-E360-4D7A-80DF-82568E1CBC13}" dt="2022-11-23T08:01:50.986" v="4" actId="2696"/>
        <pc:sldMkLst>
          <pc:docMk/>
          <pc:sldMk cId="2569141715" sldId="267"/>
        </pc:sldMkLst>
      </pc:sldChg>
      <pc:sldChg chg="ord modAnim">
        <pc:chgData name="Jean-Marc PETIT" userId="972691f6-a506-4df5-95e3-98eae7d85aa2" providerId="ADAL" clId="{2DE9B500-E360-4D7A-80DF-82568E1CBC13}" dt="2022-11-25T09:38:41.002" v="8"/>
        <pc:sldMkLst>
          <pc:docMk/>
          <pc:sldMk cId="344623857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5277-40B9-0740-92DD-D9182BD5A9E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83B0-4F75-9B45-88B1-58192FE49C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2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ABB797-AA09-4BDD-B8BB-78BB2D6FD69F}" type="slidenum">
              <a:rPr lang="fr-FR" sz="1200" smtClean="0"/>
              <a:pPr eaLnBrk="1" hangingPunct="1"/>
              <a:t>2</a:t>
            </a:fld>
            <a:endParaRPr lang="fr-FR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0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2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45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6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7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9359-D9BA-E948-AB41-8600177FFCF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ADEB-C343-4147-A288-FAA30102F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9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039A5B8-EBB1-4E49-9567-F5CA5096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77"/>
            <a:ext cx="24383207" cy="13715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1FE133-681F-574C-A3BF-BE827C9CB2B4}"/>
              </a:ext>
            </a:extLst>
          </p:cNvPr>
          <p:cNvSpPr/>
          <p:nvPr/>
        </p:nvSpPr>
        <p:spPr>
          <a:xfrm>
            <a:off x="520861" y="2706614"/>
            <a:ext cx="20368591" cy="882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0" b="1" dirty="0">
                <a:solidFill>
                  <a:schemeClr val="bg1"/>
                </a:solidFill>
                <a:latin typeface="Gotham Book Regular" pitchFamily="2" charset="77"/>
              </a:rPr>
              <a:t>Mieux connaître les possibilités de parcours Post Bac…</a:t>
            </a:r>
            <a:br>
              <a:rPr lang="fr-FR" sz="935" dirty="0">
                <a:solidFill>
                  <a:schemeClr val="bg1"/>
                </a:solidFill>
              </a:rPr>
            </a:br>
            <a:endParaRPr lang="fr-FR" sz="5000" dirty="0">
              <a:solidFill>
                <a:schemeClr val="bg1"/>
              </a:solidFill>
              <a:latin typeface="Gotham Book Regular" pitchFamily="2" charset="77"/>
            </a:endParaRPr>
          </a:p>
          <a:p>
            <a:pPr algn="ctr"/>
            <a:br>
              <a:rPr lang="fr-FR" sz="935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935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935" dirty="0">
                <a:solidFill>
                  <a:schemeClr val="bg1"/>
                </a:solidFill>
                <a:latin typeface="Gotham Book Regular" pitchFamily="2" charset="77"/>
              </a:rPr>
            </a:br>
            <a:br>
              <a:rPr lang="fr-FR" sz="935" dirty="0">
                <a:solidFill>
                  <a:schemeClr val="bg1"/>
                </a:solidFill>
                <a:latin typeface="Gotham Book Regular" pitchFamily="2" charset="77"/>
              </a:rPr>
            </a:br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novembre 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672E2F-66DA-39C3-173A-B8BE54B3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597" y="11502612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age 2"/>
          <p:cNvSpPr/>
          <p:nvPr/>
        </p:nvSpPr>
        <p:spPr>
          <a:xfrm>
            <a:off x="8284188" y="3659425"/>
            <a:ext cx="4272372" cy="663838"/>
          </a:xfrm>
          <a:prstGeom prst="bentArrow">
            <a:avLst>
              <a:gd name="adj1" fmla="val 25000"/>
              <a:gd name="adj2" fmla="val 23571"/>
              <a:gd name="adj3" fmla="val 25000"/>
              <a:gd name="adj4" fmla="val 54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15276" y="10123808"/>
            <a:ext cx="18288000" cy="2879724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FR" sz="4800" b="1"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fr-FR" sz="4800" b="1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568678" y="5390212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Licence 2</a:t>
            </a: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 rot="5400000">
            <a:off x="4290989" y="8231442"/>
            <a:ext cx="2434562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12626564" y="6579034"/>
            <a:ext cx="2026696" cy="1041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CPGE 1</a:t>
            </a:r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4313469" y="6694376"/>
            <a:ext cx="2016522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BUT 1</a:t>
            </a: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0604530" y="6600118"/>
            <a:ext cx="1906860" cy="1041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BTS 1</a:t>
            </a:r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19090211" y="3490046"/>
            <a:ext cx="1983102" cy="389165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200" b="1" dirty="0"/>
              <a:t>Ecoles</a:t>
            </a:r>
          </a:p>
          <a:p>
            <a:pPr algn="ctr" eaLnBrk="0" hangingPunct="0">
              <a:defRPr/>
            </a:pPr>
            <a:r>
              <a:rPr lang="fr-FR" sz="3200" b="1" dirty="0"/>
              <a:t> spécialisées</a:t>
            </a:r>
          </a:p>
          <a:p>
            <a:pPr algn="ctr" eaLnBrk="0" hangingPunct="0">
              <a:defRPr/>
            </a:pPr>
            <a:r>
              <a:rPr lang="fr-FR" sz="3200" b="1" dirty="0"/>
              <a:t>Ex IFSI,</a:t>
            </a:r>
          </a:p>
          <a:p>
            <a:pPr algn="ctr" eaLnBrk="0" hangingPunct="0">
              <a:defRPr/>
            </a:pPr>
            <a:r>
              <a:rPr lang="fr-FR" sz="3200" b="1" dirty="0"/>
              <a:t>Ortho </a:t>
            </a:r>
          </a:p>
          <a:p>
            <a:pPr algn="ctr" eaLnBrk="0" hangingPunct="0">
              <a:defRPr/>
            </a:pPr>
            <a:endParaRPr lang="fr-FR" sz="3200" b="1" dirty="0"/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6574632" y="10458451"/>
            <a:ext cx="1127442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4800" b="1" dirty="0"/>
              <a:t>BACCALAUREAT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6958096" y="1414551"/>
            <a:ext cx="1906860" cy="609334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Ecoles </a:t>
            </a:r>
          </a:p>
          <a:p>
            <a:pPr algn="ctr" eaLnBrk="0" hangingPunct="0">
              <a:defRPr/>
            </a:pPr>
            <a:r>
              <a:rPr lang="fr-FR" sz="3600" b="1" dirty="0"/>
              <a:t>Post Bac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4863256" y="6482662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Bachelors</a:t>
            </a:r>
            <a:endParaRPr lang="fr-FR" sz="3600" b="1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3117407" y="6713042"/>
            <a:ext cx="1009650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60</a:t>
            </a:r>
          </a:p>
          <a:p>
            <a:pPr algn="ctr" eaLnBrk="0" hangingPunct="0">
              <a:defRPr/>
            </a:pPr>
            <a:r>
              <a:rPr lang="fr-FR" sz="3600" b="1" dirty="0" err="1"/>
              <a:t>ects</a:t>
            </a:r>
            <a:endParaRPr lang="fr-FR" sz="3600" b="1" dirty="0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3117407" y="5417642"/>
            <a:ext cx="1009650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120</a:t>
            </a:r>
          </a:p>
          <a:p>
            <a:pPr algn="ctr" eaLnBrk="0" hangingPunct="0">
              <a:defRPr/>
            </a:pPr>
            <a:r>
              <a:rPr lang="fr-FR" sz="3600" b="1" dirty="0" err="1"/>
              <a:t>ects</a:t>
            </a:r>
            <a:endParaRPr lang="fr-FR" sz="3600" b="1" dirty="0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3117407" y="2826842"/>
            <a:ext cx="1009650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240</a:t>
            </a:r>
          </a:p>
          <a:p>
            <a:pPr algn="ctr" eaLnBrk="0" hangingPunct="0">
              <a:defRPr/>
            </a:pPr>
            <a:r>
              <a:rPr lang="fr-FR" sz="3600" b="1" dirty="0" err="1"/>
              <a:t>ects</a:t>
            </a:r>
            <a:endParaRPr lang="fr-FR" sz="3600" b="1" dirty="0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3117407" y="1385393"/>
            <a:ext cx="1009650" cy="1330326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300</a:t>
            </a:r>
            <a:endParaRPr lang="fr-FR" sz="1600" b="1" dirty="0"/>
          </a:p>
          <a:p>
            <a:pPr algn="ctr" eaLnBrk="0" hangingPunct="0">
              <a:defRPr/>
            </a:pPr>
            <a:r>
              <a:rPr lang="fr-FR" sz="3600" b="1" dirty="0" err="1"/>
              <a:t>ects</a:t>
            </a:r>
            <a:endParaRPr lang="fr-FR" sz="3600" b="1" dirty="0"/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3117407" y="8342133"/>
            <a:ext cx="1009650" cy="3761894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C</a:t>
            </a:r>
          </a:p>
          <a:p>
            <a:pPr algn="ctr" eaLnBrk="0" hangingPunct="0">
              <a:defRPr/>
            </a:pPr>
            <a:r>
              <a:rPr lang="fr-FR" sz="3600" b="1" dirty="0"/>
              <a:t>R</a:t>
            </a:r>
          </a:p>
          <a:p>
            <a:pPr algn="ctr" eaLnBrk="0" hangingPunct="0">
              <a:defRPr/>
            </a:pPr>
            <a:r>
              <a:rPr lang="fr-FR" sz="3600" b="1" dirty="0"/>
              <a:t>E</a:t>
            </a:r>
          </a:p>
          <a:p>
            <a:pPr algn="ctr" eaLnBrk="0" hangingPunct="0">
              <a:defRPr/>
            </a:pPr>
            <a:r>
              <a:rPr lang="fr-FR" sz="3600" b="1" dirty="0"/>
              <a:t>D</a:t>
            </a:r>
          </a:p>
          <a:p>
            <a:pPr algn="ctr" eaLnBrk="0" hangingPunct="0">
              <a:defRPr/>
            </a:pPr>
            <a:r>
              <a:rPr lang="fr-FR" sz="3600" b="1" dirty="0"/>
              <a:t>I</a:t>
            </a:r>
          </a:p>
          <a:p>
            <a:pPr algn="ctr" eaLnBrk="0" hangingPunct="0">
              <a:defRPr/>
            </a:pPr>
            <a:r>
              <a:rPr lang="fr-FR" sz="3600" b="1" dirty="0"/>
              <a:t>T</a:t>
            </a:r>
          </a:p>
          <a:p>
            <a:pPr algn="ctr" eaLnBrk="0" hangingPunct="0">
              <a:defRPr/>
            </a:pPr>
            <a:r>
              <a:rPr lang="fr-FR" sz="3600" b="1" dirty="0"/>
              <a:t>S</a:t>
            </a:r>
            <a:endParaRPr lang="fr-FR" sz="2400" b="1" dirty="0"/>
          </a:p>
        </p:txBody>
      </p:sp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3117407" y="4122242"/>
            <a:ext cx="1009650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180</a:t>
            </a:r>
          </a:p>
          <a:p>
            <a:pPr algn="ctr" eaLnBrk="0" hangingPunct="0">
              <a:defRPr/>
            </a:pPr>
            <a:r>
              <a:rPr lang="fr-FR" sz="3600" b="1" dirty="0" err="1"/>
              <a:t>ects</a:t>
            </a:r>
            <a:endParaRPr lang="fr-FR" sz="3600" b="1" dirty="0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 rot="5400000">
            <a:off x="6358461" y="8258206"/>
            <a:ext cx="2251358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 rot="5400000">
            <a:off x="10238713" y="8208612"/>
            <a:ext cx="2320314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 rot="5400000">
            <a:off x="12549540" y="8222042"/>
            <a:ext cx="2261456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 rot="5400000">
            <a:off x="14575545" y="8208362"/>
            <a:ext cx="2244686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5400000">
            <a:off x="16642666" y="8267974"/>
            <a:ext cx="2159000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 rot="5400000">
            <a:off x="7137528" y="1485067"/>
            <a:ext cx="1049708" cy="356482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 rot="5400000">
            <a:off x="18915194" y="8232034"/>
            <a:ext cx="2324100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580864" y="1591874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Master 2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618448" y="2836442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Master 1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561960" y="4031570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Licence 3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549930" y="6652408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Licence 1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345845" y="5360876"/>
            <a:ext cx="2016522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BUT 2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4314379" y="4117826"/>
            <a:ext cx="2016522" cy="1041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BUT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10582478" y="5343604"/>
            <a:ext cx="1906860" cy="1041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BTS 2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12594950" y="5319886"/>
            <a:ext cx="2026696" cy="1041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CPGE 2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14825982" y="5194988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Bachelors</a:t>
            </a:r>
            <a:endParaRPr lang="fr-FR" sz="3600" b="1" dirty="0"/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4767602" y="3919618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Bachelors</a:t>
            </a:r>
            <a:endParaRPr lang="fr-FR" sz="3600" b="1" dirty="0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12621238" y="1617146"/>
            <a:ext cx="2026696" cy="3541696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Grandes </a:t>
            </a:r>
          </a:p>
          <a:p>
            <a:pPr algn="ctr" eaLnBrk="0" hangingPunct="0">
              <a:defRPr/>
            </a:pPr>
            <a:r>
              <a:rPr lang="fr-FR" sz="3600" b="1" dirty="0"/>
              <a:t>Ecoles </a:t>
            </a:r>
          </a:p>
          <a:p>
            <a:pPr algn="ctr" eaLnBrk="0" hangingPunct="0">
              <a:defRPr/>
            </a:pPr>
            <a:r>
              <a:rPr lang="fr-FR" sz="3600" b="1" dirty="0"/>
              <a:t>PGE3</a:t>
            </a:r>
          </a:p>
          <a:p>
            <a:pPr algn="ctr" eaLnBrk="0" hangingPunct="0">
              <a:defRPr/>
            </a:pPr>
            <a:endParaRPr lang="fr-FR" sz="1600" b="1" dirty="0"/>
          </a:p>
          <a:p>
            <a:pPr algn="ctr" eaLnBrk="0" hangingPunct="0">
              <a:defRPr/>
            </a:pPr>
            <a:r>
              <a:rPr lang="fr-FR" sz="3600" b="1" dirty="0"/>
              <a:t>PGE2</a:t>
            </a:r>
          </a:p>
          <a:p>
            <a:pPr algn="ctr" eaLnBrk="0" hangingPunct="0">
              <a:defRPr/>
            </a:pPr>
            <a:endParaRPr lang="fr-FR" sz="1600" b="1" dirty="0"/>
          </a:p>
          <a:p>
            <a:pPr algn="ctr" eaLnBrk="0" hangingPunct="0">
              <a:defRPr/>
            </a:pPr>
            <a:r>
              <a:rPr lang="fr-FR" sz="3600" b="1" dirty="0"/>
              <a:t>PGE1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14712612" y="1481969"/>
            <a:ext cx="2026696" cy="2326054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Grandes </a:t>
            </a:r>
          </a:p>
          <a:p>
            <a:pPr algn="ctr" eaLnBrk="0" hangingPunct="0">
              <a:defRPr/>
            </a:pPr>
            <a:r>
              <a:rPr lang="fr-FR" sz="3600" b="1" dirty="0"/>
              <a:t>Ecoles </a:t>
            </a:r>
          </a:p>
          <a:p>
            <a:pPr algn="ctr" eaLnBrk="0" hangingPunct="0">
              <a:defRPr/>
            </a:pPr>
            <a:r>
              <a:rPr lang="fr-FR" sz="3600" b="1" dirty="0"/>
              <a:t>MS</a:t>
            </a:r>
          </a:p>
        </p:txBody>
      </p:sp>
      <p:sp>
        <p:nvSpPr>
          <p:cNvPr id="55" name="Virage 54"/>
          <p:cNvSpPr/>
          <p:nvPr/>
        </p:nvSpPr>
        <p:spPr>
          <a:xfrm flipH="1">
            <a:off x="10574987" y="4439339"/>
            <a:ext cx="761998" cy="845682"/>
          </a:xfrm>
          <a:prstGeom prst="bentArrow">
            <a:avLst>
              <a:gd name="adj1" fmla="val 25000"/>
              <a:gd name="adj2" fmla="val 1594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</a:endParaRPr>
          </a:p>
        </p:txBody>
      </p:sp>
      <p:sp>
        <p:nvSpPr>
          <p:cNvPr id="56" name="Virage 55"/>
          <p:cNvSpPr/>
          <p:nvPr/>
        </p:nvSpPr>
        <p:spPr>
          <a:xfrm>
            <a:off x="5928023" y="3092936"/>
            <a:ext cx="690426" cy="985524"/>
          </a:xfrm>
          <a:prstGeom prst="bentArrow">
            <a:avLst>
              <a:gd name="adj1" fmla="val 25000"/>
              <a:gd name="adj2" fmla="val 23571"/>
              <a:gd name="adj3" fmla="val 25000"/>
              <a:gd name="adj4" fmla="val 549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14532726" y="4359662"/>
            <a:ext cx="359772" cy="250268"/>
          </a:xfrm>
          <a:prstGeom prst="leftArrow">
            <a:avLst>
              <a:gd name="adj1" fmla="val 22445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7243697" y="95064"/>
            <a:ext cx="1047847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Doctorat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29CB76-F796-9D95-A3D7-46DF7C898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814" y="6650502"/>
            <a:ext cx="1931060" cy="104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200" b="1" dirty="0"/>
              <a:t>Licence</a:t>
            </a:r>
          </a:p>
          <a:p>
            <a:pPr algn="ctr" eaLnBrk="0" hangingPunct="0">
              <a:defRPr/>
            </a:pPr>
            <a:r>
              <a:rPr lang="fr-FR" sz="3200" b="1" dirty="0"/>
              <a:t> Pro</a:t>
            </a:r>
            <a:r>
              <a:rPr lang="fr-FR" sz="3600" b="1" dirty="0"/>
              <a:t> 1</a:t>
            </a:r>
            <a:endParaRPr lang="fr-FR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D62F5-C98C-9732-A8B4-575791B3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354" y="5363476"/>
            <a:ext cx="1931060" cy="104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200" b="1" dirty="0"/>
              <a:t>Licence</a:t>
            </a:r>
          </a:p>
          <a:p>
            <a:pPr algn="ctr" eaLnBrk="0" hangingPunct="0">
              <a:defRPr/>
            </a:pPr>
            <a:r>
              <a:rPr lang="fr-FR" sz="3200" b="1" dirty="0"/>
              <a:t> Pro</a:t>
            </a:r>
            <a:r>
              <a:rPr lang="fr-FR" sz="3600" b="1" dirty="0"/>
              <a:t> 2</a:t>
            </a:r>
            <a:endParaRPr lang="fr-FR" sz="32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CEA3E7-A1F4-3DC3-14C5-13E100BF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138" y="4109154"/>
            <a:ext cx="1931060" cy="1041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200" b="1" dirty="0"/>
              <a:t>Licence</a:t>
            </a:r>
          </a:p>
          <a:p>
            <a:pPr algn="ctr" eaLnBrk="0" hangingPunct="0">
              <a:defRPr/>
            </a:pPr>
            <a:r>
              <a:rPr lang="fr-FR" sz="3200" b="1" dirty="0"/>
              <a:t> Pro</a:t>
            </a:r>
            <a:r>
              <a:rPr lang="fr-FR" sz="3600" b="1" dirty="0"/>
              <a:t> 3</a:t>
            </a:r>
            <a:endParaRPr lang="fr-FR" sz="3200" b="1" dirty="0"/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EBBD580A-DE7A-9BED-B494-11CC897E15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3191169" y="1119537"/>
            <a:ext cx="461506" cy="356486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" name="Virage 55">
            <a:extLst>
              <a:ext uri="{FF2B5EF4-FFF2-40B4-BE49-F238E27FC236}">
                <a16:creationId xmlns:a16="http://schemas.microsoft.com/office/drawing/2014/main" id="{88800EF3-5AA5-0C9C-F3DE-E060174BFB53}"/>
              </a:ext>
            </a:extLst>
          </p:cNvPr>
          <p:cNvSpPr/>
          <p:nvPr/>
        </p:nvSpPr>
        <p:spPr>
          <a:xfrm>
            <a:off x="11850952" y="4451221"/>
            <a:ext cx="686800" cy="845682"/>
          </a:xfrm>
          <a:prstGeom prst="bentArrow">
            <a:avLst>
              <a:gd name="adj1" fmla="val 25000"/>
              <a:gd name="adj2" fmla="val 23571"/>
              <a:gd name="adj3" fmla="val 25000"/>
              <a:gd name="adj4" fmla="val 549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6E941F53-CF7E-C3E0-09E8-611E24B4DE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75233" y="8228378"/>
            <a:ext cx="2251358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2" name="Virage 2">
            <a:extLst>
              <a:ext uri="{FF2B5EF4-FFF2-40B4-BE49-F238E27FC236}">
                <a16:creationId xmlns:a16="http://schemas.microsoft.com/office/drawing/2014/main" id="{C8B2AAAF-8FF7-DD32-CD38-41AA9BE0E7C2}"/>
              </a:ext>
            </a:extLst>
          </p:cNvPr>
          <p:cNvSpPr/>
          <p:nvPr/>
        </p:nvSpPr>
        <p:spPr>
          <a:xfrm>
            <a:off x="6157702" y="3642507"/>
            <a:ext cx="4272372" cy="663838"/>
          </a:xfrm>
          <a:prstGeom prst="bentArrow">
            <a:avLst>
              <a:gd name="adj1" fmla="val 25000"/>
              <a:gd name="adj2" fmla="val 23571"/>
              <a:gd name="adj3" fmla="val 25000"/>
              <a:gd name="adj4" fmla="val 54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6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51" grpId="0" animBg="1"/>
      <p:bldP spid="2056" grpId="0" animBg="1"/>
      <p:bldP spid="2059" grpId="0" animBg="1"/>
      <p:bldP spid="2060" grpId="0" animBg="1"/>
      <p:bldP spid="2061" grpId="0" animBg="1"/>
      <p:bldP spid="206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9" grpId="0" animBg="1"/>
      <p:bldP spid="60" grpId="0" animBg="1"/>
      <p:bldP spid="2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20B0EA-B0B6-A024-B780-3C787BAB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398" y="6225405"/>
            <a:ext cx="2769068" cy="404542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A </a:t>
            </a:r>
          </a:p>
          <a:p>
            <a:pPr algn="ctr" eaLnBrk="0" hangingPunct="0">
              <a:defRPr/>
            </a:pPr>
            <a:r>
              <a:rPr lang="fr-FR" sz="3600" b="1" dirty="0"/>
              <a:t>Grade </a:t>
            </a:r>
          </a:p>
          <a:p>
            <a:pPr algn="ctr" eaLnBrk="0" hangingPunct="0">
              <a:defRPr/>
            </a:pPr>
            <a:r>
              <a:rPr lang="fr-FR" sz="3600" b="1" dirty="0"/>
              <a:t>de licence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0C5AEC5-CA8F-AB43-DFD9-BA17B538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116" y="6181865"/>
            <a:ext cx="2370360" cy="41325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Visé</a:t>
            </a: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AED9A5ED-89B1-0926-BDBE-1B1DBD3A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4491" y="6202297"/>
            <a:ext cx="2636358" cy="398849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Universitaire </a:t>
            </a:r>
          </a:p>
          <a:p>
            <a:pPr algn="ctr" eaLnBrk="0" hangingPunct="0">
              <a:defRPr/>
            </a:pPr>
            <a:r>
              <a:rPr lang="fr-FR" sz="3600" b="1" dirty="0"/>
              <a:t>de </a:t>
            </a:r>
          </a:p>
          <a:p>
            <a:pPr algn="ctr" eaLnBrk="0" hangingPunct="0">
              <a:defRPr/>
            </a:pPr>
            <a:r>
              <a:rPr lang="fr-FR" sz="3600" b="1" dirty="0"/>
              <a:t>Technologie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D78735DC-4921-3BFD-19AE-F5168E2C9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8330" y="6155683"/>
            <a:ext cx="2370360" cy="41325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RNCP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923DAF5-A028-ABBE-B0B6-6D5F760B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052" y="6058281"/>
            <a:ext cx="2370360" cy="41325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Maison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6FE1F23-C3F3-83FF-EAC8-046608E8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788" y="6181865"/>
            <a:ext cx="2370360" cy="41325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d’université</a:t>
            </a:r>
          </a:p>
          <a:p>
            <a:pPr algn="ctr" eaLnBrk="0" hangingPunct="0">
              <a:defRPr/>
            </a:pPr>
            <a:r>
              <a:rPr lang="fr-FR" sz="3600" b="1" dirty="0"/>
              <a:t>étrangère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F2F2E056-9FD4-6889-A757-6F46DB9C9109}"/>
              </a:ext>
            </a:extLst>
          </p:cNvPr>
          <p:cNvSpPr/>
          <p:nvPr/>
        </p:nvSpPr>
        <p:spPr>
          <a:xfrm rot="16200000">
            <a:off x="8559938" y="-311932"/>
            <a:ext cx="493784" cy="11665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131EC995-A55B-9724-DFCD-F23C294D22C5}"/>
              </a:ext>
            </a:extLst>
          </p:cNvPr>
          <p:cNvSpPr/>
          <p:nvPr/>
        </p:nvSpPr>
        <p:spPr>
          <a:xfrm rot="16200000">
            <a:off x="16616662" y="4326806"/>
            <a:ext cx="32357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0061609D-0331-23C4-25E1-344C1B994265}"/>
              </a:ext>
            </a:extLst>
          </p:cNvPr>
          <p:cNvSpPr/>
          <p:nvPr/>
        </p:nvSpPr>
        <p:spPr>
          <a:xfrm rot="16200000">
            <a:off x="21247544" y="4156245"/>
            <a:ext cx="32357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C3266B-03DC-8139-3FCF-7E51C8B4682C}"/>
              </a:ext>
            </a:extLst>
          </p:cNvPr>
          <p:cNvSpPr txBox="1"/>
          <p:nvPr/>
        </p:nvSpPr>
        <p:spPr>
          <a:xfrm>
            <a:off x="3753038" y="2537520"/>
            <a:ext cx="75564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/>
              <a:t>Reconnaissance en ECTS</a:t>
            </a:r>
          </a:p>
          <a:p>
            <a:pPr algn="ctr"/>
            <a:r>
              <a:rPr lang="fr-FR" sz="3600" b="1" dirty="0"/>
              <a:t>Ouvrant l’accès </a:t>
            </a:r>
          </a:p>
          <a:p>
            <a:pPr algn="ctr"/>
            <a:r>
              <a:rPr lang="fr-FR" sz="3600" b="1" dirty="0"/>
              <a:t>aux Masters et concours AST2 d’Ecoles</a:t>
            </a:r>
            <a:endParaRPr lang="en-GB" sz="3600" b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AB5843-AB43-75F1-90EF-27995303AC9F}"/>
              </a:ext>
            </a:extLst>
          </p:cNvPr>
          <p:cNvSpPr txBox="1"/>
          <p:nvPr/>
        </p:nvSpPr>
        <p:spPr>
          <a:xfrm>
            <a:off x="14286095" y="2289778"/>
            <a:ext cx="45198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/>
              <a:t>Reconnaissance</a:t>
            </a:r>
          </a:p>
          <a:p>
            <a:pPr algn="ctr"/>
            <a:r>
              <a:rPr lang="fr-FR" sz="3600" b="1" dirty="0"/>
              <a:t> officielle </a:t>
            </a:r>
          </a:p>
          <a:p>
            <a:pPr algn="ctr"/>
            <a:r>
              <a:rPr lang="fr-FR" sz="3600" b="1" dirty="0"/>
              <a:t>de qualification</a:t>
            </a:r>
          </a:p>
          <a:p>
            <a:pPr algn="ctr"/>
            <a:r>
              <a:rPr lang="fr-FR" sz="3600" b="1" dirty="0"/>
              <a:t> niveau 6</a:t>
            </a:r>
          </a:p>
          <a:p>
            <a:pPr algn="ctr"/>
            <a:r>
              <a:rPr lang="fr-FR" sz="3600" b="1" dirty="0"/>
              <a:t>Accès à certaines AST2</a:t>
            </a:r>
            <a:endParaRPr lang="en-GB" sz="3600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F09F426-CC5F-013F-D78A-97CC1FD5FF16}"/>
              </a:ext>
            </a:extLst>
          </p:cNvPr>
          <p:cNvSpPr txBox="1"/>
          <p:nvPr/>
        </p:nvSpPr>
        <p:spPr>
          <a:xfrm>
            <a:off x="19364302" y="2528610"/>
            <a:ext cx="3125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/>
              <a:t>Pas de</a:t>
            </a:r>
          </a:p>
          <a:p>
            <a:pPr algn="ctr"/>
            <a:r>
              <a:rPr lang="fr-FR" sz="3600" b="1" dirty="0"/>
              <a:t>reconnaissance</a:t>
            </a:r>
          </a:p>
          <a:p>
            <a:pPr algn="ctr"/>
            <a:r>
              <a:rPr lang="fr-FR" sz="3600" b="1" dirty="0"/>
              <a:t> officielle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22CAE20-E9F4-0434-5B6C-4437EAD01A49}"/>
              </a:ext>
            </a:extLst>
          </p:cNvPr>
          <p:cNvSpPr txBox="1"/>
          <p:nvPr/>
        </p:nvSpPr>
        <p:spPr>
          <a:xfrm>
            <a:off x="8892990" y="348503"/>
            <a:ext cx="721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FOCUS SUR LES BACHELORS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462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F4207DC-0C2A-0AAB-A6F8-E4614F17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214" y="10836276"/>
            <a:ext cx="18288000" cy="2879724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FR" sz="4800" b="1"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fr-FR" sz="4800" b="1">
              <a:latin typeface="Times New Roman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F0670A99-E346-25A8-C974-3A0ABB0C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002" y="11610529"/>
            <a:ext cx="1127442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4800" b="1" dirty="0"/>
              <a:t>BACCALAUREAT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D701E381-F593-6B64-583C-6E43368149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73783" y="8989574"/>
            <a:ext cx="2251358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97114554-A097-BE7D-C8BC-1E3F52FD87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11029" y="8997648"/>
            <a:ext cx="2251358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B941019F-6C7B-A175-BCB3-8915CEE1F6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705017" y="8989572"/>
            <a:ext cx="2251358" cy="1442048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fr-FR" sz="3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86D73C7-10E2-D37B-92C5-5870F45B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904" y="4100350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3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B97C4AE-AD71-BAB9-5171-ACC29718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904" y="5736190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2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420B0EA-B0B6-A024-B780-3C787BAB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844" y="7164590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1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E919420-D737-7103-069A-258AA8F6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690" y="2739284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4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24FA83D-10DB-DED0-FDC6-F1DE8ECC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42" y="4133618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2830F-7112-B5F4-7F01-DAF57D9B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690" y="5736190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2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0C5AEC5-CA8F-AB43-DFD9-BA17B538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626" y="7338762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 1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FF63408-F2C6-3BF3-2B06-76A2D6E8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4828" y="4124016"/>
            <a:ext cx="1906860" cy="1161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 err="1"/>
              <a:t>Bachelor</a:t>
            </a:r>
            <a:endParaRPr lang="fr-FR" sz="3600" b="1" dirty="0"/>
          </a:p>
          <a:p>
            <a:pPr algn="ctr" eaLnBrk="0" hangingPunct="0">
              <a:defRPr/>
            </a:pPr>
            <a:r>
              <a:rPr lang="fr-FR" sz="3600" b="1" dirty="0"/>
              <a:t>3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4EE8277-1336-937F-59AA-BE92A0CF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164" y="7224422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L1/BTS1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17461F4-BE35-5F1C-55E8-A34E12EE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1046" y="5723562"/>
            <a:ext cx="1931060" cy="1041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600" b="1" dirty="0"/>
              <a:t>L2/BTS2</a:t>
            </a:r>
          </a:p>
        </p:txBody>
      </p:sp>
      <p:sp>
        <p:nvSpPr>
          <p:cNvPr id="22" name="Virage 54">
            <a:extLst>
              <a:ext uri="{FF2B5EF4-FFF2-40B4-BE49-F238E27FC236}">
                <a16:creationId xmlns:a16="http://schemas.microsoft.com/office/drawing/2014/main" id="{78B0D959-13B7-827B-0300-D0FA62B75A8D}"/>
              </a:ext>
            </a:extLst>
          </p:cNvPr>
          <p:cNvSpPr/>
          <p:nvPr/>
        </p:nvSpPr>
        <p:spPr>
          <a:xfrm flipH="1">
            <a:off x="9886704" y="4697762"/>
            <a:ext cx="1383360" cy="991504"/>
          </a:xfrm>
          <a:prstGeom prst="bentArrow">
            <a:avLst>
              <a:gd name="adj1" fmla="val 25000"/>
              <a:gd name="adj2" fmla="val 1594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</a:endParaRPr>
          </a:p>
        </p:txBody>
      </p:sp>
      <p:sp>
        <p:nvSpPr>
          <p:cNvPr id="24" name="Virage 54">
            <a:extLst>
              <a:ext uri="{FF2B5EF4-FFF2-40B4-BE49-F238E27FC236}">
                <a16:creationId xmlns:a16="http://schemas.microsoft.com/office/drawing/2014/main" id="{4CA2211C-DC00-30A4-E261-30AD81CA002A}"/>
              </a:ext>
            </a:extLst>
          </p:cNvPr>
          <p:cNvSpPr/>
          <p:nvPr/>
        </p:nvSpPr>
        <p:spPr>
          <a:xfrm>
            <a:off x="12218100" y="4653969"/>
            <a:ext cx="1376728" cy="1051686"/>
          </a:xfrm>
          <a:prstGeom prst="bentArrow">
            <a:avLst>
              <a:gd name="adj1" fmla="val 25000"/>
              <a:gd name="adj2" fmla="val 1594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BA91F7-1013-8D64-5435-06F54C1C2567}"/>
              </a:ext>
            </a:extLst>
          </p:cNvPr>
          <p:cNvSpPr txBox="1"/>
          <p:nvPr/>
        </p:nvSpPr>
        <p:spPr>
          <a:xfrm>
            <a:off x="8892990" y="348503"/>
            <a:ext cx="721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FOCUS SUR LES BACHELORS</a:t>
            </a:r>
            <a:endParaRPr lang="en-GB" sz="48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B3E69C-68FF-6EF7-C4FD-6E4E1C207810}"/>
              </a:ext>
            </a:extLst>
          </p:cNvPr>
          <p:cNvSpPr txBox="1"/>
          <p:nvPr/>
        </p:nvSpPr>
        <p:spPr>
          <a:xfrm>
            <a:off x="4502553" y="1464810"/>
            <a:ext cx="2599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BBA </a:t>
            </a:r>
            <a:r>
              <a:rPr lang="fr-FR" sz="2400" b="1" dirty="0"/>
              <a:t>de</a:t>
            </a:r>
            <a:r>
              <a:rPr lang="fr-FR" b="1" dirty="0"/>
              <a:t> certaines Ecoles</a:t>
            </a:r>
          </a:p>
          <a:p>
            <a:pPr algn="ctr"/>
            <a:r>
              <a:rPr lang="fr-FR" b="1" dirty="0"/>
              <a:t> comme ESSEC ou </a:t>
            </a:r>
            <a:r>
              <a:rPr lang="fr-FR" b="1" dirty="0" err="1"/>
              <a:t>EdhecC</a:t>
            </a:r>
            <a:endParaRPr lang="en-GB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7E2499-BA28-E7E5-3816-FB63A4DD6D4F}"/>
              </a:ext>
            </a:extLst>
          </p:cNvPr>
          <p:cNvSpPr txBox="1"/>
          <p:nvPr/>
        </p:nvSpPr>
        <p:spPr>
          <a:xfrm>
            <a:off x="7828260" y="2856829"/>
            <a:ext cx="1816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Modèle standard</a:t>
            </a:r>
          </a:p>
          <a:p>
            <a:pPr algn="ctr"/>
            <a:r>
              <a:rPr lang="fr-FR" b="1" dirty="0"/>
              <a:t> en 3 ans</a:t>
            </a:r>
            <a:endParaRPr lang="en-GB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F243565-63FC-D4AF-03A8-00B2F2C8D258}"/>
              </a:ext>
            </a:extLst>
          </p:cNvPr>
          <p:cNvSpPr txBox="1"/>
          <p:nvPr/>
        </p:nvSpPr>
        <p:spPr>
          <a:xfrm>
            <a:off x="13245996" y="2985601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Modèle suspendu</a:t>
            </a:r>
          </a:p>
          <a:p>
            <a:pPr algn="ctr"/>
            <a:r>
              <a:rPr lang="fr-FR" b="1" dirty="0"/>
              <a:t> en 1 an (Top up)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3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4730" y="10102043"/>
            <a:ext cx="3516284" cy="1737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7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 année d’études d’auxiliaires médicaux</a:t>
            </a:r>
          </a:p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(Soins Infirmiers, </a:t>
            </a:r>
            <a:r>
              <a:rPr lang="fr-FR" sz="2700" b="1" dirty="0" err="1">
                <a:solidFill>
                  <a:schemeClr val="accent1">
                    <a:lumMod val="75000"/>
                  </a:schemeClr>
                </a:solidFill>
              </a:rPr>
              <a:t>Orho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-….)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3777" y="6153496"/>
            <a:ext cx="8209494" cy="1843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7" name="Rectangle 6"/>
          <p:cNvSpPr/>
          <p:nvPr/>
        </p:nvSpPr>
        <p:spPr>
          <a:xfrm>
            <a:off x="8172002" y="6980533"/>
            <a:ext cx="1856856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Médecine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28860" y="6980533"/>
            <a:ext cx="2136628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/>
              <a:t>Maïeutique</a:t>
            </a:r>
            <a:endParaRPr lang="fr-FR" sz="2700" dirty="0"/>
          </a:p>
        </p:txBody>
      </p:sp>
      <p:sp>
        <p:nvSpPr>
          <p:cNvPr id="9" name="Rectangle 8"/>
          <p:cNvSpPr/>
          <p:nvPr/>
        </p:nvSpPr>
        <p:spPr>
          <a:xfrm>
            <a:off x="14223512" y="6992045"/>
            <a:ext cx="1969128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Pharmacie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65491" y="6980533"/>
            <a:ext cx="2058022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Odontologie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038211" y="6295773"/>
            <a:ext cx="4364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Quatre  L2 de Santé</a:t>
            </a:r>
          </a:p>
        </p:txBody>
      </p:sp>
      <p:sp>
        <p:nvSpPr>
          <p:cNvPr id="14" name="Flèche vers le haut 13"/>
          <p:cNvSpPr/>
          <p:nvPr/>
        </p:nvSpPr>
        <p:spPr>
          <a:xfrm>
            <a:off x="18520171" y="7923507"/>
            <a:ext cx="651462" cy="203965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16" name="Flèche vers le haut 15"/>
          <p:cNvSpPr/>
          <p:nvPr/>
        </p:nvSpPr>
        <p:spPr>
          <a:xfrm>
            <a:off x="14879724" y="7845748"/>
            <a:ext cx="570364" cy="1100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19" name="Rectangle 18"/>
          <p:cNvSpPr/>
          <p:nvPr/>
        </p:nvSpPr>
        <p:spPr>
          <a:xfrm>
            <a:off x="8060741" y="3483282"/>
            <a:ext cx="8209494" cy="1843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/>
          </a:p>
        </p:txBody>
      </p:sp>
      <p:sp>
        <p:nvSpPr>
          <p:cNvPr id="20" name="Rectangle 19"/>
          <p:cNvSpPr/>
          <p:nvPr/>
        </p:nvSpPr>
        <p:spPr>
          <a:xfrm>
            <a:off x="8208968" y="4310319"/>
            <a:ext cx="1856856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Médecine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65824" y="4310319"/>
            <a:ext cx="2136628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/>
              <a:t>Maïeutique</a:t>
            </a:r>
            <a:endParaRPr lang="fr-FR" sz="2700" dirty="0"/>
          </a:p>
        </p:txBody>
      </p:sp>
      <p:sp>
        <p:nvSpPr>
          <p:cNvPr id="22" name="Rectangle 21"/>
          <p:cNvSpPr/>
          <p:nvPr/>
        </p:nvSpPr>
        <p:spPr>
          <a:xfrm>
            <a:off x="14260476" y="4321829"/>
            <a:ext cx="1969128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Pharmacie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2455" y="4310319"/>
            <a:ext cx="2058022" cy="89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Odontologie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156337" y="3520901"/>
            <a:ext cx="4364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Quatre  L3 de Santé</a:t>
            </a:r>
          </a:p>
        </p:txBody>
      </p:sp>
      <p:sp>
        <p:nvSpPr>
          <p:cNvPr id="25" name="Flèche vers le haut 24"/>
          <p:cNvSpPr/>
          <p:nvPr/>
        </p:nvSpPr>
        <p:spPr>
          <a:xfrm>
            <a:off x="11810539" y="5341900"/>
            <a:ext cx="709898" cy="869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6" name="Rectangle 25"/>
          <p:cNvSpPr/>
          <p:nvPr/>
        </p:nvSpPr>
        <p:spPr>
          <a:xfrm>
            <a:off x="17049514" y="6205589"/>
            <a:ext cx="4050376" cy="1717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rgbClr val="C00000"/>
                </a:solidFill>
              </a:rPr>
              <a:t>L2 autre domaine que la Santé</a:t>
            </a:r>
          </a:p>
          <a:p>
            <a:pPr algn="ctr"/>
            <a:r>
              <a:rPr lang="fr-FR" sz="3000" b="1" dirty="0">
                <a:solidFill>
                  <a:srgbClr val="C00000"/>
                </a:solidFill>
              </a:rPr>
              <a:t>Avec mineure santé</a:t>
            </a:r>
          </a:p>
        </p:txBody>
      </p:sp>
      <p:sp>
        <p:nvSpPr>
          <p:cNvPr id="27" name="Flèche vers le haut 26"/>
          <p:cNvSpPr/>
          <p:nvPr/>
        </p:nvSpPr>
        <p:spPr>
          <a:xfrm rot="18759848">
            <a:off x="16487969" y="4992674"/>
            <a:ext cx="500434" cy="154845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28" name="Rectangle 27"/>
          <p:cNvSpPr/>
          <p:nvPr/>
        </p:nvSpPr>
        <p:spPr>
          <a:xfrm>
            <a:off x="17049514" y="3534562"/>
            <a:ext cx="4050376" cy="1738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rgbClr val="C00000"/>
                </a:solidFill>
              </a:rPr>
              <a:t>L3 autre domaine que la Santé</a:t>
            </a:r>
          </a:p>
        </p:txBody>
      </p:sp>
      <p:sp>
        <p:nvSpPr>
          <p:cNvPr id="29" name="Flèche vers le haut 28"/>
          <p:cNvSpPr/>
          <p:nvPr/>
        </p:nvSpPr>
        <p:spPr>
          <a:xfrm>
            <a:off x="18452685" y="5219602"/>
            <a:ext cx="755934" cy="10188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0" name="Flèche vers le haut 29"/>
          <p:cNvSpPr/>
          <p:nvPr/>
        </p:nvSpPr>
        <p:spPr>
          <a:xfrm rot="3046324">
            <a:off x="7201070" y="4740132"/>
            <a:ext cx="518832" cy="170975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1" name="Rectangle 30"/>
          <p:cNvSpPr/>
          <p:nvPr/>
        </p:nvSpPr>
        <p:spPr>
          <a:xfrm>
            <a:off x="16522137" y="9963157"/>
            <a:ext cx="4752802" cy="1876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Licence  Accès Santé (LAS)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L1 d’un autre domaine comme </a:t>
            </a:r>
            <a:r>
              <a:rPr lang="fr-FR" sz="2400" b="1" dirty="0" err="1">
                <a:solidFill>
                  <a:srgbClr val="FF0000"/>
                </a:solidFill>
              </a:rPr>
              <a:t>Sc</a:t>
            </a:r>
            <a:r>
              <a:rPr lang="fr-FR" sz="2400" b="1" dirty="0">
                <a:solidFill>
                  <a:srgbClr val="FF0000"/>
                </a:solidFill>
              </a:rPr>
              <a:t> Physique, Biologie, </a:t>
            </a:r>
            <a:r>
              <a:rPr lang="fr-FR" sz="2400" b="1" dirty="0" err="1">
                <a:solidFill>
                  <a:srgbClr val="FF0000"/>
                </a:solidFill>
              </a:rPr>
              <a:t>Staps</a:t>
            </a:r>
            <a:r>
              <a:rPr lang="fr-FR" sz="2400" b="1" dirty="0">
                <a:solidFill>
                  <a:srgbClr val="FF0000"/>
                </a:solidFill>
              </a:rPr>
              <a:t>, Psycho, </a:t>
            </a:r>
            <a:r>
              <a:rPr lang="fr-FR" sz="2400" b="1" dirty="0" err="1">
                <a:solidFill>
                  <a:srgbClr val="FF0000"/>
                </a:solidFill>
              </a:rPr>
              <a:t>Sc</a:t>
            </a:r>
            <a:r>
              <a:rPr lang="fr-FR" sz="2400" b="1" dirty="0">
                <a:solidFill>
                  <a:srgbClr val="FF0000"/>
                </a:solidFill>
              </a:rPr>
              <a:t> Sociales,….. 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avec Mineure Santé (10% mini)</a:t>
            </a:r>
          </a:p>
        </p:txBody>
      </p:sp>
      <p:sp>
        <p:nvSpPr>
          <p:cNvPr id="35" name="Flèche vers le haut 34"/>
          <p:cNvSpPr/>
          <p:nvPr/>
        </p:nvSpPr>
        <p:spPr>
          <a:xfrm>
            <a:off x="10779210" y="7848090"/>
            <a:ext cx="570364" cy="1100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6" name="Flèche vers le haut 35"/>
          <p:cNvSpPr/>
          <p:nvPr/>
        </p:nvSpPr>
        <p:spPr>
          <a:xfrm>
            <a:off x="12919794" y="7833912"/>
            <a:ext cx="570364" cy="1100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7" name="Rectangle 36"/>
          <p:cNvSpPr/>
          <p:nvPr/>
        </p:nvSpPr>
        <p:spPr>
          <a:xfrm>
            <a:off x="3730603" y="6245114"/>
            <a:ext cx="3505702" cy="1843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2700" b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  année d’études d’auxiliaires médicaux</a:t>
            </a:r>
          </a:p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(Soins </a:t>
            </a:r>
            <a:r>
              <a:rPr lang="fr-FR" sz="2700" b="1" dirty="0" err="1">
                <a:solidFill>
                  <a:schemeClr val="accent1">
                    <a:lumMod val="75000"/>
                  </a:schemeClr>
                </a:solidFill>
              </a:rPr>
              <a:t>Infirmiers,Orho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-….)</a:t>
            </a:r>
          </a:p>
        </p:txBody>
      </p:sp>
      <p:sp>
        <p:nvSpPr>
          <p:cNvPr id="38" name="Flèche vers le haut 37"/>
          <p:cNvSpPr/>
          <p:nvPr/>
        </p:nvSpPr>
        <p:spPr>
          <a:xfrm>
            <a:off x="11934067" y="9594655"/>
            <a:ext cx="709898" cy="5351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39" name="Rectangle 38"/>
          <p:cNvSpPr/>
          <p:nvPr/>
        </p:nvSpPr>
        <p:spPr>
          <a:xfrm>
            <a:off x="8075455" y="8889390"/>
            <a:ext cx="8135562" cy="7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SELECTIONS Ecrit  ou Ecrit+ Oral </a:t>
            </a:r>
            <a:r>
              <a:rPr lang="fr-FR" sz="2700" b="1" dirty="0">
                <a:solidFill>
                  <a:srgbClr val="FFFF00"/>
                </a:solidFill>
              </a:rPr>
              <a:t>Quotas par formation d’origine (50% maxi pour la L1 Santé)</a:t>
            </a:r>
          </a:p>
        </p:txBody>
      </p:sp>
      <p:sp>
        <p:nvSpPr>
          <p:cNvPr id="40" name="Flèche vers le haut 39"/>
          <p:cNvSpPr/>
          <p:nvPr/>
        </p:nvSpPr>
        <p:spPr>
          <a:xfrm>
            <a:off x="8785418" y="7830788"/>
            <a:ext cx="570364" cy="1100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3" name="Flèche vers le haut 42"/>
          <p:cNvSpPr/>
          <p:nvPr/>
        </p:nvSpPr>
        <p:spPr>
          <a:xfrm>
            <a:off x="4984155" y="8088463"/>
            <a:ext cx="709898" cy="209337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4" name="Rectangle 43"/>
          <p:cNvSpPr/>
          <p:nvPr/>
        </p:nvSpPr>
        <p:spPr>
          <a:xfrm>
            <a:off x="3730603" y="3713888"/>
            <a:ext cx="3505702" cy="1843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700" b="1" baseline="30000" dirty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  année d’études d’auxiliaires médicaux</a:t>
            </a:r>
          </a:p>
          <a:p>
            <a:pPr algn="ctr"/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(Soins Infirmiers, </a:t>
            </a:r>
            <a:r>
              <a:rPr lang="fr-FR" sz="2700" b="1" dirty="0" err="1">
                <a:solidFill>
                  <a:schemeClr val="accent1">
                    <a:lumMod val="75000"/>
                  </a:schemeClr>
                </a:solidFill>
              </a:rPr>
              <a:t>Orho</a:t>
            </a:r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-….)</a:t>
            </a:r>
          </a:p>
        </p:txBody>
      </p:sp>
      <p:sp>
        <p:nvSpPr>
          <p:cNvPr id="45" name="Flèche vers le haut 44"/>
          <p:cNvSpPr/>
          <p:nvPr/>
        </p:nvSpPr>
        <p:spPr>
          <a:xfrm rot="3365214">
            <a:off x="7226052" y="9002876"/>
            <a:ext cx="536692" cy="170975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6" name="Flèche vers le haut 45"/>
          <p:cNvSpPr/>
          <p:nvPr/>
        </p:nvSpPr>
        <p:spPr>
          <a:xfrm>
            <a:off x="4984153" y="5505146"/>
            <a:ext cx="709898" cy="79206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7" name="Rectangle 46"/>
          <p:cNvSpPr/>
          <p:nvPr/>
        </p:nvSpPr>
        <p:spPr>
          <a:xfrm>
            <a:off x="9088961" y="10118844"/>
            <a:ext cx="6299434" cy="188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b="1" dirty="0"/>
              <a:t>Parcours Accès Spécifique Santé (PASS)</a:t>
            </a:r>
          </a:p>
          <a:p>
            <a:pPr algn="ctr"/>
            <a:r>
              <a:rPr lang="fr-FR" sz="2700" b="1" dirty="0"/>
              <a:t>L1 de Santé </a:t>
            </a:r>
          </a:p>
          <a:p>
            <a:pPr algn="ctr"/>
            <a:r>
              <a:rPr lang="fr-FR" sz="2700" b="1" dirty="0"/>
              <a:t>Avec Mineure d’un autre domaine comme </a:t>
            </a:r>
            <a:r>
              <a:rPr lang="fr-FR" sz="2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Sc</a:t>
            </a:r>
            <a:r>
              <a:rPr lang="fr-FR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Physique, </a:t>
            </a:r>
            <a:r>
              <a:rPr lang="fr-FR" sz="2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Staps</a:t>
            </a:r>
            <a:r>
              <a:rPr lang="fr-FR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 Biologie, </a:t>
            </a:r>
          </a:p>
          <a:p>
            <a:pPr algn="ctr"/>
            <a:r>
              <a:rPr lang="fr-FR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Psycho, </a:t>
            </a:r>
            <a:r>
              <a:rPr lang="fr-FR" sz="2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Sc</a:t>
            </a:r>
            <a:r>
              <a:rPr lang="fr-FR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Sociales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327006" y="2644263"/>
            <a:ext cx="1773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Soit un nouveau schéma global du premier cycle des études de Santé</a:t>
            </a:r>
          </a:p>
        </p:txBody>
      </p:sp>
      <p:sp>
        <p:nvSpPr>
          <p:cNvPr id="17" name="Flèche vers le haut 16"/>
          <p:cNvSpPr/>
          <p:nvPr/>
        </p:nvSpPr>
        <p:spPr>
          <a:xfrm rot="18946422">
            <a:off x="15800645" y="9196882"/>
            <a:ext cx="570622" cy="148811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49" name="Flèche vers le haut 48"/>
          <p:cNvSpPr/>
          <p:nvPr/>
        </p:nvSpPr>
        <p:spPr>
          <a:xfrm rot="19027966">
            <a:off x="7272578" y="7540098"/>
            <a:ext cx="559628" cy="162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18" name="Flèche vers le haut 17"/>
          <p:cNvSpPr/>
          <p:nvPr/>
        </p:nvSpPr>
        <p:spPr>
          <a:xfrm rot="2378332">
            <a:off x="16388164" y="7540096"/>
            <a:ext cx="559628" cy="162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sp>
        <p:nvSpPr>
          <p:cNvPr id="51" name="Double flèche horizontale 50"/>
          <p:cNvSpPr/>
          <p:nvPr/>
        </p:nvSpPr>
        <p:spPr>
          <a:xfrm>
            <a:off x="15092061" y="10569840"/>
            <a:ext cx="1576554" cy="7269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CONVENTION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88BAEA-4605-5F8D-4EFC-8AF02F8BB828}"/>
              </a:ext>
            </a:extLst>
          </p:cNvPr>
          <p:cNvSpPr txBox="1"/>
          <p:nvPr/>
        </p:nvSpPr>
        <p:spPr>
          <a:xfrm>
            <a:off x="8892990" y="348503"/>
            <a:ext cx="881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FOCUS SUR LES ETUDES DE SANTE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1430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79"/>
    </mc:Choice>
    <mc:Fallback xmlns="">
      <p:transition spd="slow" advTm="57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7" grpId="0" animBg="1"/>
      <p:bldP spid="49" grpId="0" animBg="1"/>
      <p:bldP spid="18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54" y="101400"/>
            <a:ext cx="24361443" cy="137033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DE4B76-FD7C-2EB5-FD65-F3AD9632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461" y="11386865"/>
            <a:ext cx="4032504" cy="1475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5C73E8-E7F1-0535-0197-0E12A1A77D5B}"/>
              </a:ext>
            </a:extLst>
          </p:cNvPr>
          <p:cNvSpPr txBox="1"/>
          <p:nvPr/>
        </p:nvSpPr>
        <p:spPr>
          <a:xfrm>
            <a:off x="4175394" y="688479"/>
            <a:ext cx="8824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FOCUS SUR L’ALTERNANCE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13A349-5B9F-D51C-064F-09BF08BE9CE9}"/>
              </a:ext>
            </a:extLst>
          </p:cNvPr>
          <p:cNvSpPr txBox="1"/>
          <p:nvPr/>
        </p:nvSpPr>
        <p:spPr>
          <a:xfrm>
            <a:off x="705080" y="2612040"/>
            <a:ext cx="204473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Deux modalités : </a:t>
            </a:r>
          </a:p>
          <a:p>
            <a:pPr marL="571500" indent="-571500">
              <a:buFontTx/>
              <a:buChar char="-"/>
            </a:pPr>
            <a:r>
              <a:rPr lang="fr-FR" sz="4800" b="1" dirty="0">
                <a:solidFill>
                  <a:schemeClr val="bg1"/>
                </a:solidFill>
              </a:rPr>
              <a:t>Le contrat d’apprentissage qui relève de la formation initiale et le  Contrat de Professionnalisation qui relève de la formation continue (Pas les mêmes fonds ni les mêmes règles) 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781BE3-559A-5223-B59C-7F17027ED5CB}"/>
              </a:ext>
            </a:extLst>
          </p:cNvPr>
          <p:cNvSpPr txBox="1"/>
          <p:nvPr/>
        </p:nvSpPr>
        <p:spPr>
          <a:xfrm>
            <a:off x="545910" y="6366681"/>
            <a:ext cx="234741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4800" b="1" dirty="0"/>
              <a:t>Bon moyen de démocratiser certaines formations coûteuses car la règlementation indique que l’apprentissage doit être gratuit pour le jeune et sa famille et que le jeune touche une rémunération</a:t>
            </a:r>
          </a:p>
          <a:p>
            <a:endParaRPr lang="fr-FR" sz="4800" b="1" dirty="0"/>
          </a:p>
          <a:p>
            <a:pPr marL="571500" indent="-571500">
              <a:buFontTx/>
              <a:buChar char="-"/>
            </a:pPr>
            <a:r>
              <a:rPr lang="fr-FR" sz="4800" b="1" dirty="0"/>
              <a:t>Facteur d’insertion plus aisée et aide à mieux faire le lien contenus de formation, applications au monde professionnel.</a:t>
            </a:r>
          </a:p>
          <a:p>
            <a:endParaRPr lang="fr-FR" sz="4800" b="1" dirty="0"/>
          </a:p>
          <a:p>
            <a:r>
              <a:rPr lang="fr-FR" sz="4800" b="1" dirty="0"/>
              <a:t>-  Le temps en entreprise est aussi un temps de formation par la pratique</a:t>
            </a:r>
            <a:r>
              <a:rPr lang="fr-FR" sz="1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929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54" y="101400"/>
            <a:ext cx="24361443" cy="137033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DE4B76-FD7C-2EB5-FD65-F3AD9632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461" y="11386865"/>
            <a:ext cx="4032504" cy="14752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5C73E8-E7F1-0535-0197-0E12A1A77D5B}"/>
              </a:ext>
            </a:extLst>
          </p:cNvPr>
          <p:cNvSpPr txBox="1"/>
          <p:nvPr/>
        </p:nvSpPr>
        <p:spPr>
          <a:xfrm>
            <a:off x="4175394" y="688479"/>
            <a:ext cx="8824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FOCUS SUR L’ALTERNANCE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13A349-5B9F-D51C-064F-09BF08BE9CE9}"/>
              </a:ext>
            </a:extLst>
          </p:cNvPr>
          <p:cNvSpPr txBox="1"/>
          <p:nvPr/>
        </p:nvSpPr>
        <p:spPr>
          <a:xfrm>
            <a:off x="705080" y="2612040"/>
            <a:ext cx="20447306" cy="1012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Deux modalités : </a:t>
            </a:r>
          </a:p>
          <a:p>
            <a:pPr marL="571500" indent="-571500">
              <a:buFontTx/>
              <a:buChar char="-"/>
            </a:pPr>
            <a:r>
              <a:rPr lang="fr-FR" sz="4800" b="1" dirty="0">
                <a:solidFill>
                  <a:schemeClr val="bg1"/>
                </a:solidFill>
              </a:rPr>
              <a:t>Le contrat d’apprentissage qui relève de la formation initiale et le  Contrat de Professionnalisation qui relève de la formation continue (Pas les mêmes fonds ni les mêmes règles) .</a:t>
            </a:r>
          </a:p>
          <a:p>
            <a:pPr marL="571500" indent="-571500">
              <a:buFontTx/>
              <a:buChar char="-"/>
            </a:pPr>
            <a:endParaRPr lang="fr-FR" sz="4800" b="1" dirty="0">
              <a:solidFill>
                <a:schemeClr val="bg1"/>
              </a:solidFill>
            </a:endParaRPr>
          </a:p>
          <a:p>
            <a:r>
              <a:rPr lang="fr-FR" sz="4800" b="1" dirty="0"/>
              <a:t>Attention, ce n’est pas une solution de facilité:</a:t>
            </a:r>
          </a:p>
          <a:p>
            <a:endParaRPr lang="fr-FR" sz="4800" b="1" dirty="0"/>
          </a:p>
          <a:p>
            <a:pPr marL="571500" indent="-571500">
              <a:buFontTx/>
              <a:buChar char="-"/>
            </a:pPr>
            <a:r>
              <a:rPr lang="fr-FR" sz="4800" b="1" dirty="0"/>
              <a:t>Le diplôme préparé est le même avec les mêmes exigences que pour les étudiants à temps plein</a:t>
            </a:r>
          </a:p>
          <a:p>
            <a:pPr marL="571500" indent="-571500">
              <a:buFontTx/>
              <a:buChar char="-"/>
            </a:pPr>
            <a:endParaRPr lang="fr-FR" sz="1400" b="1" dirty="0"/>
          </a:p>
          <a:p>
            <a:pPr marL="571500" indent="-571500">
              <a:buFontTx/>
              <a:buChar char="-"/>
            </a:pPr>
            <a:r>
              <a:rPr lang="fr-FR" sz="4800" b="1" dirty="0"/>
              <a:t>Une semaine Cours + Entreprise=35 heures (souvent 2 jours en Ecole-Université/3 jours en entreprise)</a:t>
            </a:r>
          </a:p>
          <a:p>
            <a:pPr marL="571500" indent="-571500">
              <a:buFontTx/>
              <a:buChar char="-"/>
            </a:pPr>
            <a:endParaRPr lang="fr-FR" sz="1400" b="1" dirty="0"/>
          </a:p>
          <a:p>
            <a:pPr marL="571500" indent="-571500">
              <a:buFontTx/>
              <a:buChar char="-"/>
            </a:pPr>
            <a:r>
              <a:rPr lang="en-GB" sz="4800" b="1" dirty="0"/>
              <a:t>Pas de congés </a:t>
            </a:r>
            <a:r>
              <a:rPr lang="en-GB" sz="4800" b="1" dirty="0" err="1"/>
              <a:t>scolaires</a:t>
            </a:r>
            <a:r>
              <a:rPr lang="en-GB" sz="4800" b="1" dirty="0"/>
              <a:t> </a:t>
            </a:r>
            <a:r>
              <a:rPr lang="en-GB" sz="4800" b="1" dirty="0" err="1"/>
              <a:t>mais</a:t>
            </a:r>
            <a:r>
              <a:rPr lang="en-GB" sz="4800" b="1" dirty="0"/>
              <a:t> 5 </a:t>
            </a:r>
            <a:r>
              <a:rPr lang="en-GB" sz="4800" b="1" dirty="0" err="1"/>
              <a:t>semaines</a:t>
            </a:r>
            <a:r>
              <a:rPr lang="en-GB" sz="4800" b="1" dirty="0"/>
              <a:t> par an.</a:t>
            </a:r>
          </a:p>
          <a:p>
            <a:pPr marL="571500" indent="-571500">
              <a:buFontTx/>
              <a:buChar char="-"/>
            </a:pPr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1BEE3B-016A-2B4E-8CCD-F0BB3863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618" y="11180141"/>
            <a:ext cx="3683000" cy="22225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2BB505B-0FAB-C14C-B663-C0F5F82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44"/>
            <a:ext cx="24361443" cy="1370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6139C2-4AA6-004F-A751-08FA9440153A}"/>
              </a:ext>
            </a:extLst>
          </p:cNvPr>
          <p:cNvSpPr/>
          <p:nvPr/>
        </p:nvSpPr>
        <p:spPr>
          <a:xfrm>
            <a:off x="3568524" y="6947476"/>
            <a:ext cx="172243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0" b="1" dirty="0">
                <a:solidFill>
                  <a:srgbClr val="2A3C88"/>
                </a:solidFill>
                <a:latin typeface="Gotham Book Regular" pitchFamily="2" charset="77"/>
              </a:rPr>
              <a:t>Merci pour votre attention</a:t>
            </a:r>
          </a:p>
          <a:p>
            <a:pPr algn="ctr"/>
            <a:endParaRPr lang="fr-FR" dirty="0">
              <a:solidFill>
                <a:srgbClr val="2A3C88"/>
              </a:solidFill>
              <a:latin typeface="Gotham Book Regular" pitchFamily="2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4E7CFD-2EB6-8C64-C989-80D3B234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321" y="11791979"/>
            <a:ext cx="403250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2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3583</TotalTime>
  <Words>569</Words>
  <Application>Microsoft Office PowerPoint</Application>
  <PresentationFormat>Personnalisé</PresentationFormat>
  <Paragraphs>206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Gotham Book 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Maillard</dc:creator>
  <cp:lastModifiedBy>jean-marc petit</cp:lastModifiedBy>
  <cp:revision>33</cp:revision>
  <cp:lastPrinted>2022-11-14T10:24:49Z</cp:lastPrinted>
  <dcterms:created xsi:type="dcterms:W3CDTF">2022-04-07T12:39:32Z</dcterms:created>
  <dcterms:modified xsi:type="dcterms:W3CDTF">2022-11-25T09:38:51Z</dcterms:modified>
</cp:coreProperties>
</file>