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319" r:id="rId5"/>
    <p:sldId id="320" r:id="rId6"/>
    <p:sldId id="307" r:id="rId7"/>
    <p:sldId id="300" r:id="rId8"/>
    <p:sldId id="299" r:id="rId9"/>
    <p:sldId id="304" r:id="rId10"/>
    <p:sldId id="306" r:id="rId11"/>
    <p:sldId id="262" r:id="rId12"/>
    <p:sldId id="323" r:id="rId13"/>
    <p:sldId id="279" r:id="rId14"/>
    <p:sldId id="305" r:id="rId15"/>
    <p:sldId id="309" r:id="rId16"/>
    <p:sldId id="312" r:id="rId17"/>
    <p:sldId id="310" r:id="rId18"/>
    <p:sldId id="311" r:id="rId19"/>
    <p:sldId id="313" r:id="rId20"/>
    <p:sldId id="318" r:id="rId21"/>
    <p:sldId id="32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19218-77A7-480E-99C4-16B23FF47292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34EAC17-1E92-442B-939F-2EBDBFAAD325}">
      <dgm:prSet/>
      <dgm:spPr/>
      <dgm:t>
        <a:bodyPr/>
        <a:lstStyle/>
        <a:p>
          <a:r>
            <a:rPr lang="fr-FR"/>
            <a:t>Introduction: Pourquoi ces nouveautés?</a:t>
          </a:r>
          <a:endParaRPr lang="en-US"/>
        </a:p>
      </dgm:t>
    </dgm:pt>
    <dgm:pt modelId="{B5502418-F4B2-4C65-A959-F6972469719F}" type="parTrans" cxnId="{3C25131A-A05B-42CB-830D-153ADD0CE56C}">
      <dgm:prSet/>
      <dgm:spPr/>
      <dgm:t>
        <a:bodyPr/>
        <a:lstStyle/>
        <a:p>
          <a:endParaRPr lang="en-US"/>
        </a:p>
      </dgm:t>
    </dgm:pt>
    <dgm:pt modelId="{47FC386C-0428-41C6-9901-C4A05C182E13}" type="sibTrans" cxnId="{3C25131A-A05B-42CB-830D-153ADD0CE56C}">
      <dgm:prSet/>
      <dgm:spPr/>
      <dgm:t>
        <a:bodyPr/>
        <a:lstStyle/>
        <a:p>
          <a:endParaRPr lang="en-US"/>
        </a:p>
      </dgm:t>
    </dgm:pt>
    <dgm:pt modelId="{F5B69979-AB1B-4764-96B4-E0077F9B0035}">
      <dgm:prSet/>
      <dgm:spPr/>
      <dgm:t>
        <a:bodyPr/>
        <a:lstStyle/>
        <a:p>
          <a:r>
            <a:rPr lang="fr-FR" dirty="0"/>
            <a:t>Témoignages: pourquoi suivre la formation CAPPEI?</a:t>
          </a:r>
          <a:endParaRPr lang="en-US" dirty="0"/>
        </a:p>
      </dgm:t>
    </dgm:pt>
    <dgm:pt modelId="{2D5664AF-E82C-447F-BB69-3BF0BD4C0630}" type="parTrans" cxnId="{ED2445F1-D3D5-4557-80BE-40085F0DC2FD}">
      <dgm:prSet/>
      <dgm:spPr/>
      <dgm:t>
        <a:bodyPr/>
        <a:lstStyle/>
        <a:p>
          <a:endParaRPr lang="en-US"/>
        </a:p>
      </dgm:t>
    </dgm:pt>
    <dgm:pt modelId="{47DE8166-CC9F-4CF1-9FA5-3448164309C3}" type="sibTrans" cxnId="{ED2445F1-D3D5-4557-80BE-40085F0DC2FD}">
      <dgm:prSet/>
      <dgm:spPr/>
      <dgm:t>
        <a:bodyPr/>
        <a:lstStyle/>
        <a:p>
          <a:endParaRPr lang="en-US"/>
        </a:p>
      </dgm:t>
    </dgm:pt>
    <dgm:pt modelId="{AB37E3EA-F4C7-4370-A9E1-B393F1CFDE95}">
      <dgm:prSet/>
      <dgm:spPr/>
      <dgm:t>
        <a:bodyPr/>
        <a:lstStyle/>
        <a:p>
          <a:r>
            <a:rPr lang="fr-FR"/>
            <a:t>La déroulement de la formation: un accent mis sur l’accompagnement et la professionnalisation.</a:t>
          </a:r>
          <a:endParaRPr lang="en-US"/>
        </a:p>
      </dgm:t>
    </dgm:pt>
    <dgm:pt modelId="{538AA5D5-E9EB-42A6-950A-2A6CA9BCEDB3}" type="parTrans" cxnId="{238AA5B8-479D-4A18-B73C-C23A38FF2212}">
      <dgm:prSet/>
      <dgm:spPr/>
      <dgm:t>
        <a:bodyPr/>
        <a:lstStyle/>
        <a:p>
          <a:endParaRPr lang="en-US"/>
        </a:p>
      </dgm:t>
    </dgm:pt>
    <dgm:pt modelId="{CDD1EE69-1A21-4D34-8738-A2B68E9B2DCE}" type="sibTrans" cxnId="{238AA5B8-479D-4A18-B73C-C23A38FF2212}">
      <dgm:prSet/>
      <dgm:spPr/>
      <dgm:t>
        <a:bodyPr/>
        <a:lstStyle/>
        <a:p>
          <a:endParaRPr lang="en-US"/>
        </a:p>
      </dgm:t>
    </dgm:pt>
    <dgm:pt modelId="{F4E1D41C-F3D3-4419-9A8C-1AB3377A47B2}">
      <dgm:prSet/>
      <dgm:spPr/>
      <dgm:t>
        <a:bodyPr/>
        <a:lstStyle/>
        <a:p>
          <a:r>
            <a:rPr lang="fr-FR"/>
            <a:t>Inscription: Où, quand et comment s’inscrire à la formation CAPPEI?</a:t>
          </a:r>
          <a:endParaRPr lang="en-US"/>
        </a:p>
      </dgm:t>
    </dgm:pt>
    <dgm:pt modelId="{E58F261C-2206-4512-9A65-DA12CF430E26}" type="parTrans" cxnId="{85D4859F-E9A9-4E3A-AD90-997CE2B6781B}">
      <dgm:prSet/>
      <dgm:spPr/>
      <dgm:t>
        <a:bodyPr/>
        <a:lstStyle/>
        <a:p>
          <a:endParaRPr lang="en-US"/>
        </a:p>
      </dgm:t>
    </dgm:pt>
    <dgm:pt modelId="{80512F00-9EA4-407E-942E-071E23A7C0C5}" type="sibTrans" cxnId="{85D4859F-E9A9-4E3A-AD90-997CE2B6781B}">
      <dgm:prSet/>
      <dgm:spPr/>
      <dgm:t>
        <a:bodyPr/>
        <a:lstStyle/>
        <a:p>
          <a:endParaRPr lang="en-US"/>
        </a:p>
      </dgm:t>
    </dgm:pt>
    <dgm:pt modelId="{3B738A9F-DA51-4B5C-9F08-5B7E62078750}">
      <dgm:prSet/>
      <dgm:spPr/>
      <dgm:t>
        <a:bodyPr/>
        <a:lstStyle/>
        <a:p>
          <a:r>
            <a:rPr lang="fr-FR"/>
            <a:t>Conclusion: les autres dispositifs vers la certification.</a:t>
          </a:r>
          <a:endParaRPr lang="en-US"/>
        </a:p>
      </dgm:t>
    </dgm:pt>
    <dgm:pt modelId="{3CB115D8-BBEF-4361-9098-0726DE59133A}" type="parTrans" cxnId="{964FC735-779A-4048-8733-5015F749252F}">
      <dgm:prSet/>
      <dgm:spPr/>
      <dgm:t>
        <a:bodyPr/>
        <a:lstStyle/>
        <a:p>
          <a:endParaRPr lang="en-US"/>
        </a:p>
      </dgm:t>
    </dgm:pt>
    <dgm:pt modelId="{B94035B6-80F6-4642-A2B5-DD63F0C7923C}" type="sibTrans" cxnId="{964FC735-779A-4048-8733-5015F749252F}">
      <dgm:prSet/>
      <dgm:spPr/>
      <dgm:t>
        <a:bodyPr/>
        <a:lstStyle/>
        <a:p>
          <a:endParaRPr lang="en-US"/>
        </a:p>
      </dgm:t>
    </dgm:pt>
    <dgm:pt modelId="{3B9E6DBB-7085-4CBF-91A4-52D1B8B6E15C}" type="pres">
      <dgm:prSet presAssocID="{19C19218-77A7-480E-99C4-16B23FF47292}" presName="diagram" presStyleCnt="0">
        <dgm:presLayoutVars>
          <dgm:dir/>
          <dgm:resizeHandles val="exact"/>
        </dgm:presLayoutVars>
      </dgm:prSet>
      <dgm:spPr/>
    </dgm:pt>
    <dgm:pt modelId="{D63A88EF-AE9C-4D6F-9899-F622EFB04CE7}" type="pres">
      <dgm:prSet presAssocID="{434EAC17-1E92-442B-939F-2EBDBFAAD325}" presName="node" presStyleLbl="node1" presStyleIdx="0" presStyleCnt="5">
        <dgm:presLayoutVars>
          <dgm:bulletEnabled val="1"/>
        </dgm:presLayoutVars>
      </dgm:prSet>
      <dgm:spPr/>
    </dgm:pt>
    <dgm:pt modelId="{06508F1E-B0F5-40C0-81CA-22CD88F0CF93}" type="pres">
      <dgm:prSet presAssocID="{47FC386C-0428-41C6-9901-C4A05C182E13}" presName="sibTrans" presStyleCnt="0"/>
      <dgm:spPr/>
    </dgm:pt>
    <dgm:pt modelId="{16DC071F-5E90-402B-9E74-964C384E7549}" type="pres">
      <dgm:prSet presAssocID="{F5B69979-AB1B-4764-96B4-E0077F9B0035}" presName="node" presStyleLbl="node1" presStyleIdx="1" presStyleCnt="5">
        <dgm:presLayoutVars>
          <dgm:bulletEnabled val="1"/>
        </dgm:presLayoutVars>
      </dgm:prSet>
      <dgm:spPr/>
    </dgm:pt>
    <dgm:pt modelId="{1E5715A1-F1B5-4CAA-B018-23A39A12168F}" type="pres">
      <dgm:prSet presAssocID="{47DE8166-CC9F-4CF1-9FA5-3448164309C3}" presName="sibTrans" presStyleCnt="0"/>
      <dgm:spPr/>
    </dgm:pt>
    <dgm:pt modelId="{06DB5C27-1C48-4698-8BBD-37EBA81375DA}" type="pres">
      <dgm:prSet presAssocID="{AB37E3EA-F4C7-4370-A9E1-B393F1CFDE95}" presName="node" presStyleLbl="node1" presStyleIdx="2" presStyleCnt="5">
        <dgm:presLayoutVars>
          <dgm:bulletEnabled val="1"/>
        </dgm:presLayoutVars>
      </dgm:prSet>
      <dgm:spPr/>
    </dgm:pt>
    <dgm:pt modelId="{60E603B9-7645-4047-B3CB-62A4C2245AD7}" type="pres">
      <dgm:prSet presAssocID="{CDD1EE69-1A21-4D34-8738-A2B68E9B2DCE}" presName="sibTrans" presStyleCnt="0"/>
      <dgm:spPr/>
    </dgm:pt>
    <dgm:pt modelId="{68FA393C-2A12-4635-81C0-A049AB0DA3BD}" type="pres">
      <dgm:prSet presAssocID="{F4E1D41C-F3D3-4419-9A8C-1AB3377A47B2}" presName="node" presStyleLbl="node1" presStyleIdx="3" presStyleCnt="5">
        <dgm:presLayoutVars>
          <dgm:bulletEnabled val="1"/>
        </dgm:presLayoutVars>
      </dgm:prSet>
      <dgm:spPr/>
    </dgm:pt>
    <dgm:pt modelId="{6B261926-7AA1-4506-939E-F24D14782B03}" type="pres">
      <dgm:prSet presAssocID="{80512F00-9EA4-407E-942E-071E23A7C0C5}" presName="sibTrans" presStyleCnt="0"/>
      <dgm:spPr/>
    </dgm:pt>
    <dgm:pt modelId="{37853393-DDAC-4CAD-BFB4-A7D299D6001E}" type="pres">
      <dgm:prSet presAssocID="{3B738A9F-DA51-4B5C-9F08-5B7E62078750}" presName="node" presStyleLbl="node1" presStyleIdx="4" presStyleCnt="5">
        <dgm:presLayoutVars>
          <dgm:bulletEnabled val="1"/>
        </dgm:presLayoutVars>
      </dgm:prSet>
      <dgm:spPr/>
    </dgm:pt>
  </dgm:ptLst>
  <dgm:cxnLst>
    <dgm:cxn modelId="{3C25131A-A05B-42CB-830D-153ADD0CE56C}" srcId="{19C19218-77A7-480E-99C4-16B23FF47292}" destId="{434EAC17-1E92-442B-939F-2EBDBFAAD325}" srcOrd="0" destOrd="0" parTransId="{B5502418-F4B2-4C65-A959-F6972469719F}" sibTransId="{47FC386C-0428-41C6-9901-C4A05C182E13}"/>
    <dgm:cxn modelId="{A04A0526-670F-478F-BFE4-925C22F6F5C8}" type="presOf" srcId="{AB37E3EA-F4C7-4370-A9E1-B393F1CFDE95}" destId="{06DB5C27-1C48-4698-8BBD-37EBA81375DA}" srcOrd="0" destOrd="0" presId="urn:microsoft.com/office/officeart/2005/8/layout/default"/>
    <dgm:cxn modelId="{964FC735-779A-4048-8733-5015F749252F}" srcId="{19C19218-77A7-480E-99C4-16B23FF47292}" destId="{3B738A9F-DA51-4B5C-9F08-5B7E62078750}" srcOrd="4" destOrd="0" parTransId="{3CB115D8-BBEF-4361-9098-0726DE59133A}" sibTransId="{B94035B6-80F6-4642-A2B5-DD63F0C7923C}"/>
    <dgm:cxn modelId="{3C4A1538-3CB0-4D02-A886-AED1F6F3B772}" type="presOf" srcId="{F4E1D41C-F3D3-4419-9A8C-1AB3377A47B2}" destId="{68FA393C-2A12-4635-81C0-A049AB0DA3BD}" srcOrd="0" destOrd="0" presId="urn:microsoft.com/office/officeart/2005/8/layout/default"/>
    <dgm:cxn modelId="{B53DE69C-B358-475B-ABBD-0795C960B325}" type="presOf" srcId="{434EAC17-1E92-442B-939F-2EBDBFAAD325}" destId="{D63A88EF-AE9C-4D6F-9899-F622EFB04CE7}" srcOrd="0" destOrd="0" presId="urn:microsoft.com/office/officeart/2005/8/layout/default"/>
    <dgm:cxn modelId="{85D4859F-E9A9-4E3A-AD90-997CE2B6781B}" srcId="{19C19218-77A7-480E-99C4-16B23FF47292}" destId="{F4E1D41C-F3D3-4419-9A8C-1AB3377A47B2}" srcOrd="3" destOrd="0" parTransId="{E58F261C-2206-4512-9A65-DA12CF430E26}" sibTransId="{80512F00-9EA4-407E-942E-071E23A7C0C5}"/>
    <dgm:cxn modelId="{D1E61DAA-72FD-4A83-9CA2-3B5E4F07F2C1}" type="presOf" srcId="{3B738A9F-DA51-4B5C-9F08-5B7E62078750}" destId="{37853393-DDAC-4CAD-BFB4-A7D299D6001E}" srcOrd="0" destOrd="0" presId="urn:microsoft.com/office/officeart/2005/8/layout/default"/>
    <dgm:cxn modelId="{238AA5B8-479D-4A18-B73C-C23A38FF2212}" srcId="{19C19218-77A7-480E-99C4-16B23FF47292}" destId="{AB37E3EA-F4C7-4370-A9E1-B393F1CFDE95}" srcOrd="2" destOrd="0" parTransId="{538AA5D5-E9EB-42A6-950A-2A6CA9BCEDB3}" sibTransId="{CDD1EE69-1A21-4D34-8738-A2B68E9B2DCE}"/>
    <dgm:cxn modelId="{48AA7DEF-FA82-413D-80D1-16AAE1151E1B}" type="presOf" srcId="{19C19218-77A7-480E-99C4-16B23FF47292}" destId="{3B9E6DBB-7085-4CBF-91A4-52D1B8B6E15C}" srcOrd="0" destOrd="0" presId="urn:microsoft.com/office/officeart/2005/8/layout/default"/>
    <dgm:cxn modelId="{ED2445F1-D3D5-4557-80BE-40085F0DC2FD}" srcId="{19C19218-77A7-480E-99C4-16B23FF47292}" destId="{F5B69979-AB1B-4764-96B4-E0077F9B0035}" srcOrd="1" destOrd="0" parTransId="{2D5664AF-E82C-447F-BB69-3BF0BD4C0630}" sibTransId="{47DE8166-CC9F-4CF1-9FA5-3448164309C3}"/>
    <dgm:cxn modelId="{AB3707FF-A3F5-4FFF-9BD4-6D006364BE45}" type="presOf" srcId="{F5B69979-AB1B-4764-96B4-E0077F9B0035}" destId="{16DC071F-5E90-402B-9E74-964C384E7549}" srcOrd="0" destOrd="0" presId="urn:microsoft.com/office/officeart/2005/8/layout/default"/>
    <dgm:cxn modelId="{449ED48C-F3D5-45C0-95AD-D45C65294833}" type="presParOf" srcId="{3B9E6DBB-7085-4CBF-91A4-52D1B8B6E15C}" destId="{D63A88EF-AE9C-4D6F-9899-F622EFB04CE7}" srcOrd="0" destOrd="0" presId="urn:microsoft.com/office/officeart/2005/8/layout/default"/>
    <dgm:cxn modelId="{95191954-3C40-4F75-AF5D-D0A14882A354}" type="presParOf" srcId="{3B9E6DBB-7085-4CBF-91A4-52D1B8B6E15C}" destId="{06508F1E-B0F5-40C0-81CA-22CD88F0CF93}" srcOrd="1" destOrd="0" presId="urn:microsoft.com/office/officeart/2005/8/layout/default"/>
    <dgm:cxn modelId="{7F680380-B94B-44A2-8944-6E019447B7AD}" type="presParOf" srcId="{3B9E6DBB-7085-4CBF-91A4-52D1B8B6E15C}" destId="{16DC071F-5E90-402B-9E74-964C384E7549}" srcOrd="2" destOrd="0" presId="urn:microsoft.com/office/officeart/2005/8/layout/default"/>
    <dgm:cxn modelId="{14A7D547-6326-4C80-91D3-3B5A700EEE14}" type="presParOf" srcId="{3B9E6DBB-7085-4CBF-91A4-52D1B8B6E15C}" destId="{1E5715A1-F1B5-4CAA-B018-23A39A12168F}" srcOrd="3" destOrd="0" presId="urn:microsoft.com/office/officeart/2005/8/layout/default"/>
    <dgm:cxn modelId="{EAF316EB-B262-4076-824F-9F850EA2912F}" type="presParOf" srcId="{3B9E6DBB-7085-4CBF-91A4-52D1B8B6E15C}" destId="{06DB5C27-1C48-4698-8BBD-37EBA81375DA}" srcOrd="4" destOrd="0" presId="urn:microsoft.com/office/officeart/2005/8/layout/default"/>
    <dgm:cxn modelId="{B839132A-22F9-4F86-B5FF-E904CBC46F9B}" type="presParOf" srcId="{3B9E6DBB-7085-4CBF-91A4-52D1B8B6E15C}" destId="{60E603B9-7645-4047-B3CB-62A4C2245AD7}" srcOrd="5" destOrd="0" presId="urn:microsoft.com/office/officeart/2005/8/layout/default"/>
    <dgm:cxn modelId="{5EF54E97-9D3F-4493-9F55-8305F5E55DBB}" type="presParOf" srcId="{3B9E6DBB-7085-4CBF-91A4-52D1B8B6E15C}" destId="{68FA393C-2A12-4635-81C0-A049AB0DA3BD}" srcOrd="6" destOrd="0" presId="urn:microsoft.com/office/officeart/2005/8/layout/default"/>
    <dgm:cxn modelId="{1EE75120-A756-4A39-8753-6CDDE3377352}" type="presParOf" srcId="{3B9E6DBB-7085-4CBF-91A4-52D1B8B6E15C}" destId="{6B261926-7AA1-4506-939E-F24D14782B03}" srcOrd="7" destOrd="0" presId="urn:microsoft.com/office/officeart/2005/8/layout/default"/>
    <dgm:cxn modelId="{5F5E91A4-A3E3-4AC7-98F6-E9C3AD269FF2}" type="presParOf" srcId="{3B9E6DBB-7085-4CBF-91A4-52D1B8B6E15C}" destId="{37853393-DDAC-4CAD-BFB4-A7D299D600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1CD1D-791C-4A12-8F28-806E6896CC28}" type="doc">
      <dgm:prSet loTypeId="urn:microsoft.com/office/officeart/2005/8/layout/process4" loCatId="process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1127439-BD7A-485D-8D31-6778668B3C18}">
      <dgm:prSet/>
      <dgm:spPr/>
      <dgm:t>
        <a:bodyPr/>
        <a:lstStyle/>
        <a:p>
          <a:r>
            <a:rPr lang="fr-FR"/>
            <a:t>Régionalisation de la formation: </a:t>
          </a:r>
          <a:endParaRPr lang="en-US"/>
        </a:p>
      </dgm:t>
    </dgm:pt>
    <dgm:pt modelId="{A754C568-7AFA-478F-B54D-8E3DF6841A3D}" type="parTrans" cxnId="{B6945D6F-A42A-468F-BAA7-B05E72417375}">
      <dgm:prSet/>
      <dgm:spPr/>
      <dgm:t>
        <a:bodyPr/>
        <a:lstStyle/>
        <a:p>
          <a:endParaRPr lang="en-US"/>
        </a:p>
      </dgm:t>
    </dgm:pt>
    <dgm:pt modelId="{31C6D3CC-6366-4B2C-9B2C-AF9F03544554}" type="sibTrans" cxnId="{B6945D6F-A42A-468F-BAA7-B05E72417375}">
      <dgm:prSet/>
      <dgm:spPr/>
      <dgm:t>
        <a:bodyPr/>
        <a:lstStyle/>
        <a:p>
          <a:endParaRPr lang="en-US"/>
        </a:p>
      </dgm:t>
    </dgm:pt>
    <dgm:pt modelId="{F63836DC-E470-4F95-A88F-F4BC6492801A}">
      <dgm:prSet/>
      <dgm:spPr/>
      <dgm:t>
        <a:bodyPr/>
        <a:lstStyle/>
        <a:p>
          <a:r>
            <a:rPr lang="fr-FR"/>
            <a:t>Passage de 5 à 7 centres de formation. Le tronc commun sera confié à un organisme de formation dans chacun des 7 pôles géographiques :</a:t>
          </a:r>
          <a:endParaRPr lang="en-US"/>
        </a:p>
      </dgm:t>
    </dgm:pt>
    <dgm:pt modelId="{A0BB498E-15C8-4AC3-8F89-4FEB27887CEA}" type="parTrans" cxnId="{63E3D8F5-AC98-4513-AC3A-D0A1059F0518}">
      <dgm:prSet/>
      <dgm:spPr/>
      <dgm:t>
        <a:bodyPr/>
        <a:lstStyle/>
        <a:p>
          <a:endParaRPr lang="en-US"/>
        </a:p>
      </dgm:t>
    </dgm:pt>
    <dgm:pt modelId="{124B7B73-7956-4695-A1C2-F0F1CA3F0DB5}" type="sibTrans" cxnId="{63E3D8F5-AC98-4513-AC3A-D0A1059F0518}">
      <dgm:prSet/>
      <dgm:spPr/>
      <dgm:t>
        <a:bodyPr/>
        <a:lstStyle/>
        <a:p>
          <a:endParaRPr lang="en-US"/>
        </a:p>
      </dgm:t>
    </dgm:pt>
    <dgm:pt modelId="{23A23AAE-0F9B-4215-960D-140823C55E34}">
      <dgm:prSet/>
      <dgm:spPr/>
      <dgm:t>
        <a:bodyPr/>
        <a:lstStyle/>
        <a:p>
          <a:r>
            <a:rPr lang="fr-FR"/>
            <a:t>Pour La Bretagne : ISFEC Bretagne</a:t>
          </a:r>
          <a:endParaRPr lang="en-US"/>
        </a:p>
      </dgm:t>
    </dgm:pt>
    <dgm:pt modelId="{43CEEBCA-938F-4EA7-BD0E-633E5B3F1289}" type="parTrans" cxnId="{FC437CFF-CAEF-419D-816C-944949BEA3E5}">
      <dgm:prSet/>
      <dgm:spPr/>
      <dgm:t>
        <a:bodyPr/>
        <a:lstStyle/>
        <a:p>
          <a:endParaRPr lang="en-US"/>
        </a:p>
      </dgm:t>
    </dgm:pt>
    <dgm:pt modelId="{3226720A-2C7C-40BE-84F4-3F7D76CFE480}" type="sibTrans" cxnId="{FC437CFF-CAEF-419D-816C-944949BEA3E5}">
      <dgm:prSet/>
      <dgm:spPr/>
      <dgm:t>
        <a:bodyPr/>
        <a:lstStyle/>
        <a:p>
          <a:endParaRPr lang="en-US"/>
        </a:p>
      </dgm:t>
    </dgm:pt>
    <dgm:pt modelId="{9E25EAE9-EDC0-43EE-82B0-6EABC5FB88A0}">
      <dgm:prSet/>
      <dgm:spPr/>
      <dgm:t>
        <a:bodyPr/>
        <a:lstStyle/>
        <a:p>
          <a:r>
            <a:rPr lang="fr-FR"/>
            <a:t>Pour Pays de Loire et centre Val de Loire : IFUCOME à Angers</a:t>
          </a:r>
          <a:endParaRPr lang="en-US"/>
        </a:p>
      </dgm:t>
    </dgm:pt>
    <dgm:pt modelId="{E26B8570-CB58-4096-A640-0FDF2003259A}" type="parTrans" cxnId="{383C21F2-1D7B-4102-A1F9-B20BC2FA137E}">
      <dgm:prSet/>
      <dgm:spPr/>
      <dgm:t>
        <a:bodyPr/>
        <a:lstStyle/>
        <a:p>
          <a:endParaRPr lang="en-US"/>
        </a:p>
      </dgm:t>
    </dgm:pt>
    <dgm:pt modelId="{F4C0AB64-464C-4B2C-AC3B-F9A7E673873D}" type="sibTrans" cxnId="{383C21F2-1D7B-4102-A1F9-B20BC2FA137E}">
      <dgm:prSet/>
      <dgm:spPr/>
      <dgm:t>
        <a:bodyPr/>
        <a:lstStyle/>
        <a:p>
          <a:endParaRPr lang="en-US"/>
        </a:p>
      </dgm:t>
    </dgm:pt>
    <dgm:pt modelId="{EAE55B42-07DD-45F8-AB9B-2D758B974064}">
      <dgm:prSet/>
      <dgm:spPr/>
      <dgm:t>
        <a:bodyPr/>
        <a:lstStyle/>
        <a:p>
          <a:r>
            <a:rPr lang="fr-FR"/>
            <a:t>Pour les hauts de France : IFP des Hauts de France, site d’Arras</a:t>
          </a:r>
          <a:endParaRPr lang="en-US"/>
        </a:p>
      </dgm:t>
    </dgm:pt>
    <dgm:pt modelId="{66B2370E-EE3D-4529-9997-8967F8A5B5D4}" type="parTrans" cxnId="{9249F56C-FBDD-488E-9D6F-26450F7C3182}">
      <dgm:prSet/>
      <dgm:spPr/>
      <dgm:t>
        <a:bodyPr/>
        <a:lstStyle/>
        <a:p>
          <a:endParaRPr lang="en-US"/>
        </a:p>
      </dgm:t>
    </dgm:pt>
    <dgm:pt modelId="{E50BFAFC-53E7-4E30-B296-CC37CE08F5E7}" type="sibTrans" cxnId="{9249F56C-FBDD-488E-9D6F-26450F7C3182}">
      <dgm:prSet/>
      <dgm:spPr/>
      <dgm:t>
        <a:bodyPr/>
        <a:lstStyle/>
        <a:p>
          <a:endParaRPr lang="en-US"/>
        </a:p>
      </dgm:t>
    </dgm:pt>
    <dgm:pt modelId="{A079A4CC-266F-467D-8F6B-0BD7FD7AFCCA}">
      <dgm:prSet/>
      <dgm:spPr/>
      <dgm:t>
        <a:bodyPr/>
        <a:lstStyle/>
        <a:p>
          <a:r>
            <a:rPr lang="fr-FR"/>
            <a:t>Pour AURA et PACAC : Institut Notre Dame à Lyon</a:t>
          </a:r>
          <a:endParaRPr lang="en-US"/>
        </a:p>
      </dgm:t>
    </dgm:pt>
    <dgm:pt modelId="{2A7DD602-55BC-45EC-A367-9EC7B48A3BA3}" type="parTrans" cxnId="{1D9D1FC0-AE99-420D-AC12-58CA84282DA9}">
      <dgm:prSet/>
      <dgm:spPr/>
      <dgm:t>
        <a:bodyPr/>
        <a:lstStyle/>
        <a:p>
          <a:endParaRPr lang="en-US"/>
        </a:p>
      </dgm:t>
    </dgm:pt>
    <dgm:pt modelId="{1869A156-69D1-4C70-9D2B-99E35F441047}" type="sibTrans" cxnId="{1D9D1FC0-AE99-420D-AC12-58CA84282DA9}">
      <dgm:prSet/>
      <dgm:spPr/>
      <dgm:t>
        <a:bodyPr/>
        <a:lstStyle/>
        <a:p>
          <a:endParaRPr lang="en-US"/>
        </a:p>
      </dgm:t>
    </dgm:pt>
    <dgm:pt modelId="{DCFA90D9-62B9-429D-96B1-208F52EFDE19}">
      <dgm:prSet/>
      <dgm:spPr/>
      <dgm:t>
        <a:bodyPr/>
        <a:lstStyle/>
        <a:p>
          <a:r>
            <a:rPr lang="fr-FR"/>
            <a:t>Pour l’Ile de France et la Normandie : la FACEF à Paris</a:t>
          </a:r>
          <a:endParaRPr lang="en-US"/>
        </a:p>
      </dgm:t>
    </dgm:pt>
    <dgm:pt modelId="{238CC2E5-14DB-4953-9BA5-874CCB6B9A70}" type="parTrans" cxnId="{247B0BAC-1115-4271-823D-2F54FE11C46C}">
      <dgm:prSet/>
      <dgm:spPr/>
      <dgm:t>
        <a:bodyPr/>
        <a:lstStyle/>
        <a:p>
          <a:endParaRPr lang="en-US"/>
        </a:p>
      </dgm:t>
    </dgm:pt>
    <dgm:pt modelId="{8673F1BD-D972-4E34-9FD5-94D7EADBF4FE}" type="sibTrans" cxnId="{247B0BAC-1115-4271-823D-2F54FE11C46C}">
      <dgm:prSet/>
      <dgm:spPr/>
      <dgm:t>
        <a:bodyPr/>
        <a:lstStyle/>
        <a:p>
          <a:endParaRPr lang="en-US"/>
        </a:p>
      </dgm:t>
    </dgm:pt>
    <dgm:pt modelId="{B35889E6-6EB0-4915-8396-0CAEDD5FD170}">
      <dgm:prSet/>
      <dgm:spPr/>
      <dgm:t>
        <a:bodyPr/>
        <a:lstStyle/>
        <a:p>
          <a:r>
            <a:rPr lang="fr-FR"/>
            <a:t>Pour Grand Est et Bourgogne Franche Comté : ISFEC de Nancy ou ISFEC de Dijon selon la provenance des candidats.</a:t>
          </a:r>
          <a:endParaRPr lang="en-US"/>
        </a:p>
      </dgm:t>
    </dgm:pt>
    <dgm:pt modelId="{CB5CD985-B4B2-4FDB-BB41-D48BFAA5D9B5}" type="parTrans" cxnId="{CAAA5730-5F45-4ED9-BFA8-F68129C1693C}">
      <dgm:prSet/>
      <dgm:spPr/>
      <dgm:t>
        <a:bodyPr/>
        <a:lstStyle/>
        <a:p>
          <a:endParaRPr lang="en-US"/>
        </a:p>
      </dgm:t>
    </dgm:pt>
    <dgm:pt modelId="{60ABEE17-58A9-4C4F-AA66-AE30A2DD6DBB}" type="sibTrans" cxnId="{CAAA5730-5F45-4ED9-BFA8-F68129C1693C}">
      <dgm:prSet/>
      <dgm:spPr/>
      <dgm:t>
        <a:bodyPr/>
        <a:lstStyle/>
        <a:p>
          <a:endParaRPr lang="en-US"/>
        </a:p>
      </dgm:t>
    </dgm:pt>
    <dgm:pt modelId="{12D353CF-82EE-4890-8F6B-9EB17793711A}">
      <dgm:prSet/>
      <dgm:spPr/>
      <dgm:t>
        <a:bodyPr/>
        <a:lstStyle/>
        <a:p>
          <a:r>
            <a:rPr lang="fr-FR"/>
            <a:t>Pour Occitanie et Nouvelle Aquitaine : ISFEC Midi Pyrénées ou ISFEC François d’Assise selon la provenance des candidats. </a:t>
          </a:r>
          <a:endParaRPr lang="en-US"/>
        </a:p>
      </dgm:t>
    </dgm:pt>
    <dgm:pt modelId="{32047123-24EE-42CB-B75F-8B194B8409EE}" type="parTrans" cxnId="{ACD6FA8F-AEC9-451F-9E01-4AAE521A0CE3}">
      <dgm:prSet/>
      <dgm:spPr/>
      <dgm:t>
        <a:bodyPr/>
        <a:lstStyle/>
        <a:p>
          <a:endParaRPr lang="en-US"/>
        </a:p>
      </dgm:t>
    </dgm:pt>
    <dgm:pt modelId="{B257471A-3C06-4674-BECE-46400DE185AB}" type="sibTrans" cxnId="{ACD6FA8F-AEC9-451F-9E01-4AAE521A0CE3}">
      <dgm:prSet/>
      <dgm:spPr/>
      <dgm:t>
        <a:bodyPr/>
        <a:lstStyle/>
        <a:p>
          <a:endParaRPr lang="en-US"/>
        </a:p>
      </dgm:t>
    </dgm:pt>
    <dgm:pt modelId="{C8F0B4E9-3869-44E8-97C5-C57BCA2464A5}" type="pres">
      <dgm:prSet presAssocID="{D5A1CD1D-791C-4A12-8F28-806E6896CC28}" presName="Name0" presStyleCnt="0">
        <dgm:presLayoutVars>
          <dgm:dir/>
          <dgm:animLvl val="lvl"/>
          <dgm:resizeHandles val="exact"/>
        </dgm:presLayoutVars>
      </dgm:prSet>
      <dgm:spPr/>
    </dgm:pt>
    <dgm:pt modelId="{1C66F757-EF92-4FAB-A3C9-E0EAB06DCA22}" type="pres">
      <dgm:prSet presAssocID="{F63836DC-E470-4F95-A88F-F4BC6492801A}" presName="boxAndChildren" presStyleCnt="0"/>
      <dgm:spPr/>
    </dgm:pt>
    <dgm:pt modelId="{AAC162BF-8691-4918-B531-BED5BFAC67F9}" type="pres">
      <dgm:prSet presAssocID="{F63836DC-E470-4F95-A88F-F4BC6492801A}" presName="parentTextBox" presStyleLbl="node1" presStyleIdx="0" presStyleCnt="2"/>
      <dgm:spPr/>
    </dgm:pt>
    <dgm:pt modelId="{287885B4-0F07-4D46-B5E1-66A5E63838C4}" type="pres">
      <dgm:prSet presAssocID="{F63836DC-E470-4F95-A88F-F4BC6492801A}" presName="entireBox" presStyleLbl="node1" presStyleIdx="0" presStyleCnt="2"/>
      <dgm:spPr/>
    </dgm:pt>
    <dgm:pt modelId="{8465A83A-F8EC-4442-824D-E568C1B38BCA}" type="pres">
      <dgm:prSet presAssocID="{F63836DC-E470-4F95-A88F-F4BC6492801A}" presName="descendantBox" presStyleCnt="0"/>
      <dgm:spPr/>
    </dgm:pt>
    <dgm:pt modelId="{9E637F83-CE1A-44E8-8FF9-C888DB6286C4}" type="pres">
      <dgm:prSet presAssocID="{23A23AAE-0F9B-4215-960D-140823C55E34}" presName="childTextBox" presStyleLbl="fgAccFollowNode1" presStyleIdx="0" presStyleCnt="7">
        <dgm:presLayoutVars>
          <dgm:bulletEnabled val="1"/>
        </dgm:presLayoutVars>
      </dgm:prSet>
      <dgm:spPr/>
    </dgm:pt>
    <dgm:pt modelId="{6C175555-10C8-48BE-BCDF-1EA67AA1293D}" type="pres">
      <dgm:prSet presAssocID="{9E25EAE9-EDC0-43EE-82B0-6EABC5FB88A0}" presName="childTextBox" presStyleLbl="fgAccFollowNode1" presStyleIdx="1" presStyleCnt="7">
        <dgm:presLayoutVars>
          <dgm:bulletEnabled val="1"/>
        </dgm:presLayoutVars>
      </dgm:prSet>
      <dgm:spPr/>
    </dgm:pt>
    <dgm:pt modelId="{6D89C76B-7D0D-4601-9B3D-1274DF138CA9}" type="pres">
      <dgm:prSet presAssocID="{EAE55B42-07DD-45F8-AB9B-2D758B974064}" presName="childTextBox" presStyleLbl="fgAccFollowNode1" presStyleIdx="2" presStyleCnt="7">
        <dgm:presLayoutVars>
          <dgm:bulletEnabled val="1"/>
        </dgm:presLayoutVars>
      </dgm:prSet>
      <dgm:spPr/>
    </dgm:pt>
    <dgm:pt modelId="{16869A90-5CFB-4315-87C8-6027CAD07873}" type="pres">
      <dgm:prSet presAssocID="{A079A4CC-266F-467D-8F6B-0BD7FD7AFCCA}" presName="childTextBox" presStyleLbl="fgAccFollowNode1" presStyleIdx="3" presStyleCnt="7">
        <dgm:presLayoutVars>
          <dgm:bulletEnabled val="1"/>
        </dgm:presLayoutVars>
      </dgm:prSet>
      <dgm:spPr/>
    </dgm:pt>
    <dgm:pt modelId="{A59CCBAB-FE43-4BFA-BBD7-331D39FCD75D}" type="pres">
      <dgm:prSet presAssocID="{DCFA90D9-62B9-429D-96B1-208F52EFDE19}" presName="childTextBox" presStyleLbl="fgAccFollowNode1" presStyleIdx="4" presStyleCnt="7">
        <dgm:presLayoutVars>
          <dgm:bulletEnabled val="1"/>
        </dgm:presLayoutVars>
      </dgm:prSet>
      <dgm:spPr/>
    </dgm:pt>
    <dgm:pt modelId="{FAB29E35-F79F-4758-8468-E87DCF791F70}" type="pres">
      <dgm:prSet presAssocID="{B35889E6-6EB0-4915-8396-0CAEDD5FD170}" presName="childTextBox" presStyleLbl="fgAccFollowNode1" presStyleIdx="5" presStyleCnt="7">
        <dgm:presLayoutVars>
          <dgm:bulletEnabled val="1"/>
        </dgm:presLayoutVars>
      </dgm:prSet>
      <dgm:spPr/>
    </dgm:pt>
    <dgm:pt modelId="{BABE2CDA-06E3-47C9-9212-07BB6D30EB40}" type="pres">
      <dgm:prSet presAssocID="{12D353CF-82EE-4890-8F6B-9EB17793711A}" presName="childTextBox" presStyleLbl="fgAccFollowNode1" presStyleIdx="6" presStyleCnt="7">
        <dgm:presLayoutVars>
          <dgm:bulletEnabled val="1"/>
        </dgm:presLayoutVars>
      </dgm:prSet>
      <dgm:spPr/>
    </dgm:pt>
    <dgm:pt modelId="{4BF66D76-D337-4FD1-94B1-1B70C36C15A8}" type="pres">
      <dgm:prSet presAssocID="{31C6D3CC-6366-4B2C-9B2C-AF9F03544554}" presName="sp" presStyleCnt="0"/>
      <dgm:spPr/>
    </dgm:pt>
    <dgm:pt modelId="{DA06ADFF-2232-4B98-AC4E-DA1D574126BB}" type="pres">
      <dgm:prSet presAssocID="{B1127439-BD7A-485D-8D31-6778668B3C18}" presName="arrowAndChildren" presStyleCnt="0"/>
      <dgm:spPr/>
    </dgm:pt>
    <dgm:pt modelId="{743C97AA-346C-41C0-9521-D9424BFB64FF}" type="pres">
      <dgm:prSet presAssocID="{B1127439-BD7A-485D-8D31-6778668B3C18}" presName="parentTextArrow" presStyleLbl="node1" presStyleIdx="1" presStyleCnt="2"/>
      <dgm:spPr/>
    </dgm:pt>
  </dgm:ptLst>
  <dgm:cxnLst>
    <dgm:cxn modelId="{07163F13-9C90-48BC-BBF4-1E2C533C83EB}" type="presOf" srcId="{DCFA90D9-62B9-429D-96B1-208F52EFDE19}" destId="{A59CCBAB-FE43-4BFA-BBD7-331D39FCD75D}" srcOrd="0" destOrd="0" presId="urn:microsoft.com/office/officeart/2005/8/layout/process4"/>
    <dgm:cxn modelId="{41FBD117-26D8-4D29-BDDA-D8C15AE85BE9}" type="presOf" srcId="{F63836DC-E470-4F95-A88F-F4BC6492801A}" destId="{287885B4-0F07-4D46-B5E1-66A5E63838C4}" srcOrd="1" destOrd="0" presId="urn:microsoft.com/office/officeart/2005/8/layout/process4"/>
    <dgm:cxn modelId="{CAAA5730-5F45-4ED9-BFA8-F68129C1693C}" srcId="{F63836DC-E470-4F95-A88F-F4BC6492801A}" destId="{B35889E6-6EB0-4915-8396-0CAEDD5FD170}" srcOrd="5" destOrd="0" parTransId="{CB5CD985-B4B2-4FDB-BB41-D48BFAA5D9B5}" sibTransId="{60ABEE17-58A9-4C4F-AA66-AE30A2DD6DBB}"/>
    <dgm:cxn modelId="{E53F943B-8546-4CC6-98C2-0C3B675F1F95}" type="presOf" srcId="{B35889E6-6EB0-4915-8396-0CAEDD5FD170}" destId="{FAB29E35-F79F-4758-8468-E87DCF791F70}" srcOrd="0" destOrd="0" presId="urn:microsoft.com/office/officeart/2005/8/layout/process4"/>
    <dgm:cxn modelId="{0A34755E-86B0-4E3B-9213-0E7749C93D26}" type="presOf" srcId="{B1127439-BD7A-485D-8D31-6778668B3C18}" destId="{743C97AA-346C-41C0-9521-D9424BFB64FF}" srcOrd="0" destOrd="0" presId="urn:microsoft.com/office/officeart/2005/8/layout/process4"/>
    <dgm:cxn modelId="{9249F56C-FBDD-488E-9D6F-26450F7C3182}" srcId="{F63836DC-E470-4F95-A88F-F4BC6492801A}" destId="{EAE55B42-07DD-45F8-AB9B-2D758B974064}" srcOrd="2" destOrd="0" parTransId="{66B2370E-EE3D-4529-9997-8967F8A5B5D4}" sibTransId="{E50BFAFC-53E7-4E30-B296-CC37CE08F5E7}"/>
    <dgm:cxn modelId="{B6945D6F-A42A-468F-BAA7-B05E72417375}" srcId="{D5A1CD1D-791C-4A12-8F28-806E6896CC28}" destId="{B1127439-BD7A-485D-8D31-6778668B3C18}" srcOrd="0" destOrd="0" parTransId="{A754C568-7AFA-478F-B54D-8E3DF6841A3D}" sibTransId="{31C6D3CC-6366-4B2C-9B2C-AF9F03544554}"/>
    <dgm:cxn modelId="{5BE45779-FE12-4D51-8E6F-70D626FB1C8D}" type="presOf" srcId="{F63836DC-E470-4F95-A88F-F4BC6492801A}" destId="{AAC162BF-8691-4918-B531-BED5BFAC67F9}" srcOrd="0" destOrd="0" presId="urn:microsoft.com/office/officeart/2005/8/layout/process4"/>
    <dgm:cxn modelId="{2E10D679-EA91-4E08-B0D4-EE51281AFFED}" type="presOf" srcId="{12D353CF-82EE-4890-8F6B-9EB17793711A}" destId="{BABE2CDA-06E3-47C9-9212-07BB6D30EB40}" srcOrd="0" destOrd="0" presId="urn:microsoft.com/office/officeart/2005/8/layout/process4"/>
    <dgm:cxn modelId="{99C4DA89-D62C-4105-B44E-8F37503DAA8B}" type="presOf" srcId="{9E25EAE9-EDC0-43EE-82B0-6EABC5FB88A0}" destId="{6C175555-10C8-48BE-BCDF-1EA67AA1293D}" srcOrd="0" destOrd="0" presId="urn:microsoft.com/office/officeart/2005/8/layout/process4"/>
    <dgm:cxn modelId="{ACD6FA8F-AEC9-451F-9E01-4AAE521A0CE3}" srcId="{F63836DC-E470-4F95-A88F-F4BC6492801A}" destId="{12D353CF-82EE-4890-8F6B-9EB17793711A}" srcOrd="6" destOrd="0" parTransId="{32047123-24EE-42CB-B75F-8B194B8409EE}" sibTransId="{B257471A-3C06-4674-BECE-46400DE185AB}"/>
    <dgm:cxn modelId="{247B0BAC-1115-4271-823D-2F54FE11C46C}" srcId="{F63836DC-E470-4F95-A88F-F4BC6492801A}" destId="{DCFA90D9-62B9-429D-96B1-208F52EFDE19}" srcOrd="4" destOrd="0" parTransId="{238CC2E5-14DB-4953-9BA5-874CCB6B9A70}" sibTransId="{8673F1BD-D972-4E34-9FD5-94D7EADBF4FE}"/>
    <dgm:cxn modelId="{3FF3EEB8-7331-46ED-8EEB-964CBDD19CE3}" type="presOf" srcId="{D5A1CD1D-791C-4A12-8F28-806E6896CC28}" destId="{C8F0B4E9-3869-44E8-97C5-C57BCA2464A5}" srcOrd="0" destOrd="0" presId="urn:microsoft.com/office/officeart/2005/8/layout/process4"/>
    <dgm:cxn modelId="{BFA909BA-5A51-4CEB-86DA-412604AD4CAB}" type="presOf" srcId="{A079A4CC-266F-467D-8F6B-0BD7FD7AFCCA}" destId="{16869A90-5CFB-4315-87C8-6027CAD07873}" srcOrd="0" destOrd="0" presId="urn:microsoft.com/office/officeart/2005/8/layout/process4"/>
    <dgm:cxn modelId="{1D9D1FC0-AE99-420D-AC12-58CA84282DA9}" srcId="{F63836DC-E470-4F95-A88F-F4BC6492801A}" destId="{A079A4CC-266F-467D-8F6B-0BD7FD7AFCCA}" srcOrd="3" destOrd="0" parTransId="{2A7DD602-55BC-45EC-A367-9EC7B48A3BA3}" sibTransId="{1869A156-69D1-4C70-9D2B-99E35F441047}"/>
    <dgm:cxn modelId="{AC7264CD-AAC8-40A8-963A-76CC2F20EA9B}" type="presOf" srcId="{EAE55B42-07DD-45F8-AB9B-2D758B974064}" destId="{6D89C76B-7D0D-4601-9B3D-1274DF138CA9}" srcOrd="0" destOrd="0" presId="urn:microsoft.com/office/officeart/2005/8/layout/process4"/>
    <dgm:cxn modelId="{44537BDD-64C5-41EE-8602-D67FA9EC2550}" type="presOf" srcId="{23A23AAE-0F9B-4215-960D-140823C55E34}" destId="{9E637F83-CE1A-44E8-8FF9-C888DB6286C4}" srcOrd="0" destOrd="0" presId="urn:microsoft.com/office/officeart/2005/8/layout/process4"/>
    <dgm:cxn modelId="{383C21F2-1D7B-4102-A1F9-B20BC2FA137E}" srcId="{F63836DC-E470-4F95-A88F-F4BC6492801A}" destId="{9E25EAE9-EDC0-43EE-82B0-6EABC5FB88A0}" srcOrd="1" destOrd="0" parTransId="{E26B8570-CB58-4096-A640-0FDF2003259A}" sibTransId="{F4C0AB64-464C-4B2C-AC3B-F9A7E673873D}"/>
    <dgm:cxn modelId="{63E3D8F5-AC98-4513-AC3A-D0A1059F0518}" srcId="{D5A1CD1D-791C-4A12-8F28-806E6896CC28}" destId="{F63836DC-E470-4F95-A88F-F4BC6492801A}" srcOrd="1" destOrd="0" parTransId="{A0BB498E-15C8-4AC3-8F89-4FEB27887CEA}" sibTransId="{124B7B73-7956-4695-A1C2-F0F1CA3F0DB5}"/>
    <dgm:cxn modelId="{FC437CFF-CAEF-419D-816C-944949BEA3E5}" srcId="{F63836DC-E470-4F95-A88F-F4BC6492801A}" destId="{23A23AAE-0F9B-4215-960D-140823C55E34}" srcOrd="0" destOrd="0" parTransId="{43CEEBCA-938F-4EA7-BD0E-633E5B3F1289}" sibTransId="{3226720A-2C7C-40BE-84F4-3F7D76CFE480}"/>
    <dgm:cxn modelId="{BF9F4C4D-C321-43B4-9C27-CBDF228BAA15}" type="presParOf" srcId="{C8F0B4E9-3869-44E8-97C5-C57BCA2464A5}" destId="{1C66F757-EF92-4FAB-A3C9-E0EAB06DCA22}" srcOrd="0" destOrd="0" presId="urn:microsoft.com/office/officeart/2005/8/layout/process4"/>
    <dgm:cxn modelId="{62CB75B7-EBC2-4B59-B1A8-3461CB9EEDF1}" type="presParOf" srcId="{1C66F757-EF92-4FAB-A3C9-E0EAB06DCA22}" destId="{AAC162BF-8691-4918-B531-BED5BFAC67F9}" srcOrd="0" destOrd="0" presId="urn:microsoft.com/office/officeart/2005/8/layout/process4"/>
    <dgm:cxn modelId="{4A1E0F58-18EA-4194-954A-16DD7E066204}" type="presParOf" srcId="{1C66F757-EF92-4FAB-A3C9-E0EAB06DCA22}" destId="{287885B4-0F07-4D46-B5E1-66A5E63838C4}" srcOrd="1" destOrd="0" presId="urn:microsoft.com/office/officeart/2005/8/layout/process4"/>
    <dgm:cxn modelId="{BE840231-A6F0-4A51-99C7-96A1C85453C8}" type="presParOf" srcId="{1C66F757-EF92-4FAB-A3C9-E0EAB06DCA22}" destId="{8465A83A-F8EC-4442-824D-E568C1B38BCA}" srcOrd="2" destOrd="0" presId="urn:microsoft.com/office/officeart/2005/8/layout/process4"/>
    <dgm:cxn modelId="{BF8B5F61-5BD6-4167-8D51-34D918CE3F2F}" type="presParOf" srcId="{8465A83A-F8EC-4442-824D-E568C1B38BCA}" destId="{9E637F83-CE1A-44E8-8FF9-C888DB6286C4}" srcOrd="0" destOrd="0" presId="urn:microsoft.com/office/officeart/2005/8/layout/process4"/>
    <dgm:cxn modelId="{E55B9DAA-BBD4-411E-83A2-7B875E7FB94E}" type="presParOf" srcId="{8465A83A-F8EC-4442-824D-E568C1B38BCA}" destId="{6C175555-10C8-48BE-BCDF-1EA67AA1293D}" srcOrd="1" destOrd="0" presId="urn:microsoft.com/office/officeart/2005/8/layout/process4"/>
    <dgm:cxn modelId="{1AED497E-B6A6-4C74-AE1D-D1DD92AE67F9}" type="presParOf" srcId="{8465A83A-F8EC-4442-824D-E568C1B38BCA}" destId="{6D89C76B-7D0D-4601-9B3D-1274DF138CA9}" srcOrd="2" destOrd="0" presId="urn:microsoft.com/office/officeart/2005/8/layout/process4"/>
    <dgm:cxn modelId="{62C268F5-01B9-4C4F-8972-8CA4022BC318}" type="presParOf" srcId="{8465A83A-F8EC-4442-824D-E568C1B38BCA}" destId="{16869A90-5CFB-4315-87C8-6027CAD07873}" srcOrd="3" destOrd="0" presId="urn:microsoft.com/office/officeart/2005/8/layout/process4"/>
    <dgm:cxn modelId="{75D16D0E-DDD2-4B2B-8F10-240B4A4D9635}" type="presParOf" srcId="{8465A83A-F8EC-4442-824D-E568C1B38BCA}" destId="{A59CCBAB-FE43-4BFA-BBD7-331D39FCD75D}" srcOrd="4" destOrd="0" presId="urn:microsoft.com/office/officeart/2005/8/layout/process4"/>
    <dgm:cxn modelId="{D3CF1398-1F6E-4FC2-B43B-6456EA49785C}" type="presParOf" srcId="{8465A83A-F8EC-4442-824D-E568C1B38BCA}" destId="{FAB29E35-F79F-4758-8468-E87DCF791F70}" srcOrd="5" destOrd="0" presId="urn:microsoft.com/office/officeart/2005/8/layout/process4"/>
    <dgm:cxn modelId="{07EAB144-AC1B-4E7B-B8D9-C7C61000C056}" type="presParOf" srcId="{8465A83A-F8EC-4442-824D-E568C1B38BCA}" destId="{BABE2CDA-06E3-47C9-9212-07BB6D30EB40}" srcOrd="6" destOrd="0" presId="urn:microsoft.com/office/officeart/2005/8/layout/process4"/>
    <dgm:cxn modelId="{6CE6A759-6B2D-4EA7-A74A-F4DBDCB91E02}" type="presParOf" srcId="{C8F0B4E9-3869-44E8-97C5-C57BCA2464A5}" destId="{4BF66D76-D337-4FD1-94B1-1B70C36C15A8}" srcOrd="1" destOrd="0" presId="urn:microsoft.com/office/officeart/2005/8/layout/process4"/>
    <dgm:cxn modelId="{44B034C9-3763-402D-BB81-DEDFEAFE1653}" type="presParOf" srcId="{C8F0B4E9-3869-44E8-97C5-C57BCA2464A5}" destId="{DA06ADFF-2232-4B98-AC4E-DA1D574126BB}" srcOrd="2" destOrd="0" presId="urn:microsoft.com/office/officeart/2005/8/layout/process4"/>
    <dgm:cxn modelId="{EB155EFE-E74F-4CC4-8D15-704A72DEE2E8}" type="presParOf" srcId="{DA06ADFF-2232-4B98-AC4E-DA1D574126BB}" destId="{743C97AA-346C-41C0-9521-D9424BFB64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1744D-932C-4930-A9B1-7F80B3F2D1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57BA7A-FE01-4577-92D9-145DA1C92D21}">
      <dgm:prSet/>
      <dgm:spPr/>
      <dgm:t>
        <a:bodyPr/>
        <a:lstStyle/>
        <a:p>
          <a:r>
            <a:rPr lang="fr-FR"/>
            <a:t>Accompagner les stagiaires dans leur parcours de formation :</a:t>
          </a:r>
          <a:endParaRPr lang="en-US"/>
        </a:p>
      </dgm:t>
    </dgm:pt>
    <dgm:pt modelId="{98D3C8A2-A5C6-4473-B05D-B2F9CEBCEE78}" type="parTrans" cxnId="{C17D1E30-A6C4-455C-B9BB-3339805DCFCD}">
      <dgm:prSet/>
      <dgm:spPr/>
      <dgm:t>
        <a:bodyPr/>
        <a:lstStyle/>
        <a:p>
          <a:endParaRPr lang="en-US"/>
        </a:p>
      </dgm:t>
    </dgm:pt>
    <dgm:pt modelId="{F14EB2E5-B0BA-4163-9167-886F6EC72601}" type="sibTrans" cxnId="{C17D1E30-A6C4-455C-B9BB-3339805DCFCD}">
      <dgm:prSet/>
      <dgm:spPr/>
      <dgm:t>
        <a:bodyPr/>
        <a:lstStyle/>
        <a:p>
          <a:endParaRPr lang="en-US"/>
        </a:p>
      </dgm:t>
    </dgm:pt>
    <dgm:pt modelId="{567072C9-4E4F-4407-9667-53D037C64DB6}">
      <dgm:prSet/>
      <dgm:spPr/>
      <dgm:t>
        <a:bodyPr/>
        <a:lstStyle/>
        <a:p>
          <a:r>
            <a:rPr lang="fr-FR"/>
            <a:t>Une aide au positionnement en lien avec le référentiel </a:t>
          </a:r>
          <a:endParaRPr lang="en-US"/>
        </a:p>
      </dgm:t>
    </dgm:pt>
    <dgm:pt modelId="{0F54FFE7-724A-4371-91FE-9F567513FC4A}" type="parTrans" cxnId="{73A2A75E-0487-47B6-9DF4-8C37F9E55CD4}">
      <dgm:prSet/>
      <dgm:spPr/>
      <dgm:t>
        <a:bodyPr/>
        <a:lstStyle/>
        <a:p>
          <a:endParaRPr lang="en-US"/>
        </a:p>
      </dgm:t>
    </dgm:pt>
    <dgm:pt modelId="{70D608C1-7260-4BC7-88B0-3BAA4CB438E9}" type="sibTrans" cxnId="{73A2A75E-0487-47B6-9DF4-8C37F9E55CD4}">
      <dgm:prSet/>
      <dgm:spPr/>
      <dgm:t>
        <a:bodyPr/>
        <a:lstStyle/>
        <a:p>
          <a:endParaRPr lang="en-US"/>
        </a:p>
      </dgm:t>
    </dgm:pt>
    <dgm:pt modelId="{584FCFC5-A4EC-4F59-8C24-A88EB2800D36}">
      <dgm:prSet/>
      <dgm:spPr/>
      <dgm:t>
        <a:bodyPr/>
        <a:lstStyle/>
        <a:p>
          <a:r>
            <a:rPr lang="fr-FR"/>
            <a:t>Une aide à mettre en lien les ressources et outils de la formation et l’activité professionnelle du stagiaire </a:t>
          </a:r>
          <a:endParaRPr lang="en-US"/>
        </a:p>
      </dgm:t>
    </dgm:pt>
    <dgm:pt modelId="{C830BFC7-A308-45D7-BAE6-0892E73FB8B1}" type="parTrans" cxnId="{7A31E0A1-A665-4024-A705-C75AAD1530CE}">
      <dgm:prSet/>
      <dgm:spPr/>
      <dgm:t>
        <a:bodyPr/>
        <a:lstStyle/>
        <a:p>
          <a:endParaRPr lang="en-US"/>
        </a:p>
      </dgm:t>
    </dgm:pt>
    <dgm:pt modelId="{440377ED-6153-4587-BF19-3DD8CE8D9C13}" type="sibTrans" cxnId="{7A31E0A1-A665-4024-A705-C75AAD1530CE}">
      <dgm:prSet/>
      <dgm:spPr/>
      <dgm:t>
        <a:bodyPr/>
        <a:lstStyle/>
        <a:p>
          <a:endParaRPr lang="en-US"/>
        </a:p>
      </dgm:t>
    </dgm:pt>
    <dgm:pt modelId="{ADF9F6FC-4505-415A-8236-632AA7493DA8}">
      <dgm:prSet/>
      <dgm:spPr/>
      <dgm:t>
        <a:bodyPr/>
        <a:lstStyle/>
        <a:p>
          <a:r>
            <a:rPr lang="fr-FR"/>
            <a:t>Accompagner le développement de la pratique réflexive</a:t>
          </a:r>
          <a:endParaRPr lang="en-US"/>
        </a:p>
      </dgm:t>
    </dgm:pt>
    <dgm:pt modelId="{A4702291-6CE2-4DC3-940E-ADF5F4EED7BF}" type="parTrans" cxnId="{ACDD2A30-76CB-45AF-AF48-A9F223CDD407}">
      <dgm:prSet/>
      <dgm:spPr/>
      <dgm:t>
        <a:bodyPr/>
        <a:lstStyle/>
        <a:p>
          <a:endParaRPr lang="en-US"/>
        </a:p>
      </dgm:t>
    </dgm:pt>
    <dgm:pt modelId="{D2527C6F-7712-448E-8046-E1CA75090948}" type="sibTrans" cxnId="{ACDD2A30-76CB-45AF-AF48-A9F223CDD407}">
      <dgm:prSet/>
      <dgm:spPr/>
      <dgm:t>
        <a:bodyPr/>
        <a:lstStyle/>
        <a:p>
          <a:endParaRPr lang="en-US"/>
        </a:p>
      </dgm:t>
    </dgm:pt>
    <dgm:pt modelId="{B56ED6D6-B0D7-4A93-9A9B-4CEF05BDF8D8}">
      <dgm:prSet/>
      <dgm:spPr/>
      <dgm:t>
        <a:bodyPr/>
        <a:lstStyle/>
        <a:p>
          <a:r>
            <a:rPr lang="fr-FR"/>
            <a:t>Accompagner la démarche de certification</a:t>
          </a:r>
          <a:endParaRPr lang="en-US"/>
        </a:p>
      </dgm:t>
    </dgm:pt>
    <dgm:pt modelId="{80306851-394B-48B1-8A5D-5C6CFDF50B9A}" type="parTrans" cxnId="{4A751432-785E-4414-B1BB-E3B913A2CBFB}">
      <dgm:prSet/>
      <dgm:spPr/>
      <dgm:t>
        <a:bodyPr/>
        <a:lstStyle/>
        <a:p>
          <a:endParaRPr lang="en-US"/>
        </a:p>
      </dgm:t>
    </dgm:pt>
    <dgm:pt modelId="{17CADBBA-4097-47FB-A3DA-F1DEF40FB160}" type="sibTrans" cxnId="{4A751432-785E-4414-B1BB-E3B913A2CBFB}">
      <dgm:prSet/>
      <dgm:spPr/>
      <dgm:t>
        <a:bodyPr/>
        <a:lstStyle/>
        <a:p>
          <a:endParaRPr lang="en-US"/>
        </a:p>
      </dgm:t>
    </dgm:pt>
    <dgm:pt modelId="{C62529CB-9C42-40B3-A7B9-218828425592}" type="pres">
      <dgm:prSet presAssocID="{94B1744D-932C-4930-A9B1-7F80B3F2D1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62B5F8-880D-4F44-BB3E-186B03671664}" type="pres">
      <dgm:prSet presAssocID="{6257BA7A-FE01-4577-92D9-145DA1C92D21}" presName="hierRoot1" presStyleCnt="0"/>
      <dgm:spPr/>
    </dgm:pt>
    <dgm:pt modelId="{FD7431D1-70B3-4701-8C9D-B2945E697FED}" type="pres">
      <dgm:prSet presAssocID="{6257BA7A-FE01-4577-92D9-145DA1C92D21}" presName="composite" presStyleCnt="0"/>
      <dgm:spPr/>
    </dgm:pt>
    <dgm:pt modelId="{BDFB0695-97E7-4F1D-B983-9A42E8F4C8DD}" type="pres">
      <dgm:prSet presAssocID="{6257BA7A-FE01-4577-92D9-145DA1C92D21}" presName="background" presStyleLbl="node0" presStyleIdx="0" presStyleCnt="3"/>
      <dgm:spPr/>
    </dgm:pt>
    <dgm:pt modelId="{5D7A4AC2-3954-4988-BBB5-6CE0C7024992}" type="pres">
      <dgm:prSet presAssocID="{6257BA7A-FE01-4577-92D9-145DA1C92D21}" presName="text" presStyleLbl="fgAcc0" presStyleIdx="0" presStyleCnt="3">
        <dgm:presLayoutVars>
          <dgm:chPref val="3"/>
        </dgm:presLayoutVars>
      </dgm:prSet>
      <dgm:spPr/>
    </dgm:pt>
    <dgm:pt modelId="{4828786E-AF74-42C3-8482-71CC72DE0574}" type="pres">
      <dgm:prSet presAssocID="{6257BA7A-FE01-4577-92D9-145DA1C92D21}" presName="hierChild2" presStyleCnt="0"/>
      <dgm:spPr/>
    </dgm:pt>
    <dgm:pt modelId="{76508670-BC8B-4F77-87C3-4F827B1DA61D}" type="pres">
      <dgm:prSet presAssocID="{0F54FFE7-724A-4371-91FE-9F567513FC4A}" presName="Name10" presStyleLbl="parChTrans1D2" presStyleIdx="0" presStyleCnt="2"/>
      <dgm:spPr/>
    </dgm:pt>
    <dgm:pt modelId="{A6D8055F-B7AB-4942-967F-863BDA7912F5}" type="pres">
      <dgm:prSet presAssocID="{567072C9-4E4F-4407-9667-53D037C64DB6}" presName="hierRoot2" presStyleCnt="0"/>
      <dgm:spPr/>
    </dgm:pt>
    <dgm:pt modelId="{DF4DD860-AC96-48E0-87DE-30597F67D203}" type="pres">
      <dgm:prSet presAssocID="{567072C9-4E4F-4407-9667-53D037C64DB6}" presName="composite2" presStyleCnt="0"/>
      <dgm:spPr/>
    </dgm:pt>
    <dgm:pt modelId="{1709A97E-4AF5-493A-9BE6-E41896CA5219}" type="pres">
      <dgm:prSet presAssocID="{567072C9-4E4F-4407-9667-53D037C64DB6}" presName="background2" presStyleLbl="node2" presStyleIdx="0" presStyleCnt="2"/>
      <dgm:spPr/>
    </dgm:pt>
    <dgm:pt modelId="{CDEE9EAE-FF99-42C4-BDCA-8993DA7D9ACD}" type="pres">
      <dgm:prSet presAssocID="{567072C9-4E4F-4407-9667-53D037C64DB6}" presName="text2" presStyleLbl="fgAcc2" presStyleIdx="0" presStyleCnt="2">
        <dgm:presLayoutVars>
          <dgm:chPref val="3"/>
        </dgm:presLayoutVars>
      </dgm:prSet>
      <dgm:spPr/>
    </dgm:pt>
    <dgm:pt modelId="{D433B0E3-F054-474E-9B66-A4ECC0955818}" type="pres">
      <dgm:prSet presAssocID="{567072C9-4E4F-4407-9667-53D037C64DB6}" presName="hierChild3" presStyleCnt="0"/>
      <dgm:spPr/>
    </dgm:pt>
    <dgm:pt modelId="{F29578BA-EB60-4B86-98B6-5D7C0520F2A7}" type="pres">
      <dgm:prSet presAssocID="{C830BFC7-A308-45D7-BAE6-0892E73FB8B1}" presName="Name10" presStyleLbl="parChTrans1D2" presStyleIdx="1" presStyleCnt="2"/>
      <dgm:spPr/>
    </dgm:pt>
    <dgm:pt modelId="{695842B5-3D5E-4A93-8D1E-59025D1D5F44}" type="pres">
      <dgm:prSet presAssocID="{584FCFC5-A4EC-4F59-8C24-A88EB2800D36}" presName="hierRoot2" presStyleCnt="0"/>
      <dgm:spPr/>
    </dgm:pt>
    <dgm:pt modelId="{03300D0B-28F2-4165-B310-DCA2AA656377}" type="pres">
      <dgm:prSet presAssocID="{584FCFC5-A4EC-4F59-8C24-A88EB2800D36}" presName="composite2" presStyleCnt="0"/>
      <dgm:spPr/>
    </dgm:pt>
    <dgm:pt modelId="{FB9A5549-6F23-49F1-A084-CFDC7DDDA982}" type="pres">
      <dgm:prSet presAssocID="{584FCFC5-A4EC-4F59-8C24-A88EB2800D36}" presName="background2" presStyleLbl="node2" presStyleIdx="1" presStyleCnt="2"/>
      <dgm:spPr/>
    </dgm:pt>
    <dgm:pt modelId="{6FB66F75-4637-4334-A6C7-8EA6C3569AB9}" type="pres">
      <dgm:prSet presAssocID="{584FCFC5-A4EC-4F59-8C24-A88EB2800D36}" presName="text2" presStyleLbl="fgAcc2" presStyleIdx="1" presStyleCnt="2">
        <dgm:presLayoutVars>
          <dgm:chPref val="3"/>
        </dgm:presLayoutVars>
      </dgm:prSet>
      <dgm:spPr/>
    </dgm:pt>
    <dgm:pt modelId="{32644DB2-BFEC-4448-8AAB-21D0349E2646}" type="pres">
      <dgm:prSet presAssocID="{584FCFC5-A4EC-4F59-8C24-A88EB2800D36}" presName="hierChild3" presStyleCnt="0"/>
      <dgm:spPr/>
    </dgm:pt>
    <dgm:pt modelId="{49EA43DF-0A29-49C8-B5E1-110DE6707328}" type="pres">
      <dgm:prSet presAssocID="{ADF9F6FC-4505-415A-8236-632AA7493DA8}" presName="hierRoot1" presStyleCnt="0"/>
      <dgm:spPr/>
    </dgm:pt>
    <dgm:pt modelId="{EE7A8B47-290B-45AA-831C-857120B4437E}" type="pres">
      <dgm:prSet presAssocID="{ADF9F6FC-4505-415A-8236-632AA7493DA8}" presName="composite" presStyleCnt="0"/>
      <dgm:spPr/>
    </dgm:pt>
    <dgm:pt modelId="{332637F4-83F8-4B2D-B90A-E4CC8F6549EE}" type="pres">
      <dgm:prSet presAssocID="{ADF9F6FC-4505-415A-8236-632AA7493DA8}" presName="background" presStyleLbl="node0" presStyleIdx="1" presStyleCnt="3"/>
      <dgm:spPr/>
    </dgm:pt>
    <dgm:pt modelId="{504D2D97-2477-485E-AF00-CB12480C2F4B}" type="pres">
      <dgm:prSet presAssocID="{ADF9F6FC-4505-415A-8236-632AA7493DA8}" presName="text" presStyleLbl="fgAcc0" presStyleIdx="1" presStyleCnt="3">
        <dgm:presLayoutVars>
          <dgm:chPref val="3"/>
        </dgm:presLayoutVars>
      </dgm:prSet>
      <dgm:spPr/>
    </dgm:pt>
    <dgm:pt modelId="{EFC68C43-D62B-48E1-AEA7-C70C2E61408F}" type="pres">
      <dgm:prSet presAssocID="{ADF9F6FC-4505-415A-8236-632AA7493DA8}" presName="hierChild2" presStyleCnt="0"/>
      <dgm:spPr/>
    </dgm:pt>
    <dgm:pt modelId="{6562C51C-6F94-4BA4-AB68-6532351E3B0D}" type="pres">
      <dgm:prSet presAssocID="{B56ED6D6-B0D7-4A93-9A9B-4CEF05BDF8D8}" presName="hierRoot1" presStyleCnt="0"/>
      <dgm:spPr/>
    </dgm:pt>
    <dgm:pt modelId="{3E74B0D5-9EFB-49FD-AC46-3368AB162573}" type="pres">
      <dgm:prSet presAssocID="{B56ED6D6-B0D7-4A93-9A9B-4CEF05BDF8D8}" presName="composite" presStyleCnt="0"/>
      <dgm:spPr/>
    </dgm:pt>
    <dgm:pt modelId="{85F8C542-3666-4B79-9331-3994E538E036}" type="pres">
      <dgm:prSet presAssocID="{B56ED6D6-B0D7-4A93-9A9B-4CEF05BDF8D8}" presName="background" presStyleLbl="node0" presStyleIdx="2" presStyleCnt="3"/>
      <dgm:spPr/>
    </dgm:pt>
    <dgm:pt modelId="{0437687C-5262-405E-8444-D89C8352131B}" type="pres">
      <dgm:prSet presAssocID="{B56ED6D6-B0D7-4A93-9A9B-4CEF05BDF8D8}" presName="text" presStyleLbl="fgAcc0" presStyleIdx="2" presStyleCnt="3">
        <dgm:presLayoutVars>
          <dgm:chPref val="3"/>
        </dgm:presLayoutVars>
      </dgm:prSet>
      <dgm:spPr/>
    </dgm:pt>
    <dgm:pt modelId="{62B2085E-4B4E-4683-B627-A668778B44A9}" type="pres">
      <dgm:prSet presAssocID="{B56ED6D6-B0D7-4A93-9A9B-4CEF05BDF8D8}" presName="hierChild2" presStyleCnt="0"/>
      <dgm:spPr/>
    </dgm:pt>
  </dgm:ptLst>
  <dgm:cxnLst>
    <dgm:cxn modelId="{8B382314-0C02-43D4-BD99-16E7F1537DC8}" type="presOf" srcId="{C830BFC7-A308-45D7-BAE6-0892E73FB8B1}" destId="{F29578BA-EB60-4B86-98B6-5D7C0520F2A7}" srcOrd="0" destOrd="0" presId="urn:microsoft.com/office/officeart/2005/8/layout/hierarchy1"/>
    <dgm:cxn modelId="{1910E626-B0EE-4B76-B1F4-EA1900B8AB53}" type="presOf" srcId="{584FCFC5-A4EC-4F59-8C24-A88EB2800D36}" destId="{6FB66F75-4637-4334-A6C7-8EA6C3569AB9}" srcOrd="0" destOrd="0" presId="urn:microsoft.com/office/officeart/2005/8/layout/hierarchy1"/>
    <dgm:cxn modelId="{C17D1E30-A6C4-455C-B9BB-3339805DCFCD}" srcId="{94B1744D-932C-4930-A9B1-7F80B3F2D10A}" destId="{6257BA7A-FE01-4577-92D9-145DA1C92D21}" srcOrd="0" destOrd="0" parTransId="{98D3C8A2-A5C6-4473-B05D-B2F9CEBCEE78}" sibTransId="{F14EB2E5-B0BA-4163-9167-886F6EC72601}"/>
    <dgm:cxn modelId="{ACDD2A30-76CB-45AF-AF48-A9F223CDD407}" srcId="{94B1744D-932C-4930-A9B1-7F80B3F2D10A}" destId="{ADF9F6FC-4505-415A-8236-632AA7493DA8}" srcOrd="1" destOrd="0" parTransId="{A4702291-6CE2-4DC3-940E-ADF5F4EED7BF}" sibTransId="{D2527C6F-7712-448E-8046-E1CA75090948}"/>
    <dgm:cxn modelId="{4A751432-785E-4414-B1BB-E3B913A2CBFB}" srcId="{94B1744D-932C-4930-A9B1-7F80B3F2D10A}" destId="{B56ED6D6-B0D7-4A93-9A9B-4CEF05BDF8D8}" srcOrd="2" destOrd="0" parTransId="{80306851-394B-48B1-8A5D-5C6CFDF50B9A}" sibTransId="{17CADBBA-4097-47FB-A3DA-F1DEF40FB160}"/>
    <dgm:cxn modelId="{B784B63D-5958-4989-A059-BF714CCF6378}" type="presOf" srcId="{94B1744D-932C-4930-A9B1-7F80B3F2D10A}" destId="{C62529CB-9C42-40B3-A7B9-218828425592}" srcOrd="0" destOrd="0" presId="urn:microsoft.com/office/officeart/2005/8/layout/hierarchy1"/>
    <dgm:cxn modelId="{73A2A75E-0487-47B6-9DF4-8C37F9E55CD4}" srcId="{6257BA7A-FE01-4577-92D9-145DA1C92D21}" destId="{567072C9-4E4F-4407-9667-53D037C64DB6}" srcOrd="0" destOrd="0" parTransId="{0F54FFE7-724A-4371-91FE-9F567513FC4A}" sibTransId="{70D608C1-7260-4BC7-88B0-3BAA4CB438E9}"/>
    <dgm:cxn modelId="{BBE23A54-5B5C-4918-937A-726233AAD89A}" type="presOf" srcId="{567072C9-4E4F-4407-9667-53D037C64DB6}" destId="{CDEE9EAE-FF99-42C4-BDCA-8993DA7D9ACD}" srcOrd="0" destOrd="0" presId="urn:microsoft.com/office/officeart/2005/8/layout/hierarchy1"/>
    <dgm:cxn modelId="{11A2DA54-CC32-4863-8611-1B5BE59CDBE8}" type="presOf" srcId="{ADF9F6FC-4505-415A-8236-632AA7493DA8}" destId="{504D2D97-2477-485E-AF00-CB12480C2F4B}" srcOrd="0" destOrd="0" presId="urn:microsoft.com/office/officeart/2005/8/layout/hierarchy1"/>
    <dgm:cxn modelId="{7A31E0A1-A665-4024-A705-C75AAD1530CE}" srcId="{6257BA7A-FE01-4577-92D9-145DA1C92D21}" destId="{584FCFC5-A4EC-4F59-8C24-A88EB2800D36}" srcOrd="1" destOrd="0" parTransId="{C830BFC7-A308-45D7-BAE6-0892E73FB8B1}" sibTransId="{440377ED-6153-4587-BF19-3DD8CE8D9C13}"/>
    <dgm:cxn modelId="{6DED97A4-8C8B-4569-8C65-5F952F0F4BBA}" type="presOf" srcId="{6257BA7A-FE01-4577-92D9-145DA1C92D21}" destId="{5D7A4AC2-3954-4988-BBB5-6CE0C7024992}" srcOrd="0" destOrd="0" presId="urn:microsoft.com/office/officeart/2005/8/layout/hierarchy1"/>
    <dgm:cxn modelId="{FB0712A9-020A-4E9E-A220-49992E868D05}" type="presOf" srcId="{B56ED6D6-B0D7-4A93-9A9B-4CEF05BDF8D8}" destId="{0437687C-5262-405E-8444-D89C8352131B}" srcOrd="0" destOrd="0" presId="urn:microsoft.com/office/officeart/2005/8/layout/hierarchy1"/>
    <dgm:cxn modelId="{8799A9CB-A614-434A-97BA-C26D46F1DAD3}" type="presOf" srcId="{0F54FFE7-724A-4371-91FE-9F567513FC4A}" destId="{76508670-BC8B-4F77-87C3-4F827B1DA61D}" srcOrd="0" destOrd="0" presId="urn:microsoft.com/office/officeart/2005/8/layout/hierarchy1"/>
    <dgm:cxn modelId="{A20F00B4-530A-4FC6-B3B0-224DDF18EE9C}" type="presParOf" srcId="{C62529CB-9C42-40B3-A7B9-218828425592}" destId="{CB62B5F8-880D-4F44-BB3E-186B03671664}" srcOrd="0" destOrd="0" presId="urn:microsoft.com/office/officeart/2005/8/layout/hierarchy1"/>
    <dgm:cxn modelId="{3C11F04C-9A4E-4142-A173-377761B3876B}" type="presParOf" srcId="{CB62B5F8-880D-4F44-BB3E-186B03671664}" destId="{FD7431D1-70B3-4701-8C9D-B2945E697FED}" srcOrd="0" destOrd="0" presId="urn:microsoft.com/office/officeart/2005/8/layout/hierarchy1"/>
    <dgm:cxn modelId="{04181BCE-168D-40C7-A424-EF2C607F6A49}" type="presParOf" srcId="{FD7431D1-70B3-4701-8C9D-B2945E697FED}" destId="{BDFB0695-97E7-4F1D-B983-9A42E8F4C8DD}" srcOrd="0" destOrd="0" presId="urn:microsoft.com/office/officeart/2005/8/layout/hierarchy1"/>
    <dgm:cxn modelId="{1A78EE13-04C1-410E-ABDD-29881D2F8769}" type="presParOf" srcId="{FD7431D1-70B3-4701-8C9D-B2945E697FED}" destId="{5D7A4AC2-3954-4988-BBB5-6CE0C7024992}" srcOrd="1" destOrd="0" presId="urn:microsoft.com/office/officeart/2005/8/layout/hierarchy1"/>
    <dgm:cxn modelId="{6BE6122A-2C4A-4F44-B5CA-F6F5FA249A73}" type="presParOf" srcId="{CB62B5F8-880D-4F44-BB3E-186B03671664}" destId="{4828786E-AF74-42C3-8482-71CC72DE0574}" srcOrd="1" destOrd="0" presId="urn:microsoft.com/office/officeart/2005/8/layout/hierarchy1"/>
    <dgm:cxn modelId="{18ABBA58-2070-4BA5-A503-C999C580E443}" type="presParOf" srcId="{4828786E-AF74-42C3-8482-71CC72DE0574}" destId="{76508670-BC8B-4F77-87C3-4F827B1DA61D}" srcOrd="0" destOrd="0" presId="urn:microsoft.com/office/officeart/2005/8/layout/hierarchy1"/>
    <dgm:cxn modelId="{B9B99296-12D9-4127-9A55-BF3F776119CD}" type="presParOf" srcId="{4828786E-AF74-42C3-8482-71CC72DE0574}" destId="{A6D8055F-B7AB-4942-967F-863BDA7912F5}" srcOrd="1" destOrd="0" presId="urn:microsoft.com/office/officeart/2005/8/layout/hierarchy1"/>
    <dgm:cxn modelId="{01DAE9DC-5E87-4501-912F-0544D9108657}" type="presParOf" srcId="{A6D8055F-B7AB-4942-967F-863BDA7912F5}" destId="{DF4DD860-AC96-48E0-87DE-30597F67D203}" srcOrd="0" destOrd="0" presId="urn:microsoft.com/office/officeart/2005/8/layout/hierarchy1"/>
    <dgm:cxn modelId="{01C76551-450C-4452-A21B-7570E5BF1DE7}" type="presParOf" srcId="{DF4DD860-AC96-48E0-87DE-30597F67D203}" destId="{1709A97E-4AF5-493A-9BE6-E41896CA5219}" srcOrd="0" destOrd="0" presId="urn:microsoft.com/office/officeart/2005/8/layout/hierarchy1"/>
    <dgm:cxn modelId="{16BE1506-9352-44CD-9A60-6EB6B9B60DF2}" type="presParOf" srcId="{DF4DD860-AC96-48E0-87DE-30597F67D203}" destId="{CDEE9EAE-FF99-42C4-BDCA-8993DA7D9ACD}" srcOrd="1" destOrd="0" presId="urn:microsoft.com/office/officeart/2005/8/layout/hierarchy1"/>
    <dgm:cxn modelId="{DA55BB8C-D235-420D-B7E9-CD3A4B7E6318}" type="presParOf" srcId="{A6D8055F-B7AB-4942-967F-863BDA7912F5}" destId="{D433B0E3-F054-474E-9B66-A4ECC0955818}" srcOrd="1" destOrd="0" presId="urn:microsoft.com/office/officeart/2005/8/layout/hierarchy1"/>
    <dgm:cxn modelId="{3F5E1F9A-532E-4014-AC6A-AE04956D3B2A}" type="presParOf" srcId="{4828786E-AF74-42C3-8482-71CC72DE0574}" destId="{F29578BA-EB60-4B86-98B6-5D7C0520F2A7}" srcOrd="2" destOrd="0" presId="urn:microsoft.com/office/officeart/2005/8/layout/hierarchy1"/>
    <dgm:cxn modelId="{F1E4801C-311B-4450-9162-80DFB20A6BF4}" type="presParOf" srcId="{4828786E-AF74-42C3-8482-71CC72DE0574}" destId="{695842B5-3D5E-4A93-8D1E-59025D1D5F44}" srcOrd="3" destOrd="0" presId="urn:microsoft.com/office/officeart/2005/8/layout/hierarchy1"/>
    <dgm:cxn modelId="{47888331-407E-4A05-A47B-EE8DB1D3F77C}" type="presParOf" srcId="{695842B5-3D5E-4A93-8D1E-59025D1D5F44}" destId="{03300D0B-28F2-4165-B310-DCA2AA656377}" srcOrd="0" destOrd="0" presId="urn:microsoft.com/office/officeart/2005/8/layout/hierarchy1"/>
    <dgm:cxn modelId="{0E3A1661-EE87-4A1D-8D8B-36AECAB43D27}" type="presParOf" srcId="{03300D0B-28F2-4165-B310-DCA2AA656377}" destId="{FB9A5549-6F23-49F1-A084-CFDC7DDDA982}" srcOrd="0" destOrd="0" presId="urn:microsoft.com/office/officeart/2005/8/layout/hierarchy1"/>
    <dgm:cxn modelId="{25B209DF-7455-4F4A-A16A-B847BDBDD8F9}" type="presParOf" srcId="{03300D0B-28F2-4165-B310-DCA2AA656377}" destId="{6FB66F75-4637-4334-A6C7-8EA6C3569AB9}" srcOrd="1" destOrd="0" presId="urn:microsoft.com/office/officeart/2005/8/layout/hierarchy1"/>
    <dgm:cxn modelId="{BC664CAF-D754-46F3-8B85-95A17227DE69}" type="presParOf" srcId="{695842B5-3D5E-4A93-8D1E-59025D1D5F44}" destId="{32644DB2-BFEC-4448-8AAB-21D0349E2646}" srcOrd="1" destOrd="0" presId="urn:microsoft.com/office/officeart/2005/8/layout/hierarchy1"/>
    <dgm:cxn modelId="{1F4FBF8C-51D8-4E3A-B1AE-F0FC5A2A754B}" type="presParOf" srcId="{C62529CB-9C42-40B3-A7B9-218828425592}" destId="{49EA43DF-0A29-49C8-B5E1-110DE6707328}" srcOrd="1" destOrd="0" presId="urn:microsoft.com/office/officeart/2005/8/layout/hierarchy1"/>
    <dgm:cxn modelId="{4DA2E0C6-95D1-4CD4-AADC-051F7F1E87FB}" type="presParOf" srcId="{49EA43DF-0A29-49C8-B5E1-110DE6707328}" destId="{EE7A8B47-290B-45AA-831C-857120B4437E}" srcOrd="0" destOrd="0" presId="urn:microsoft.com/office/officeart/2005/8/layout/hierarchy1"/>
    <dgm:cxn modelId="{56DBECA9-10C3-4844-A7EB-8E2360EB9916}" type="presParOf" srcId="{EE7A8B47-290B-45AA-831C-857120B4437E}" destId="{332637F4-83F8-4B2D-B90A-E4CC8F6549EE}" srcOrd="0" destOrd="0" presId="urn:microsoft.com/office/officeart/2005/8/layout/hierarchy1"/>
    <dgm:cxn modelId="{EF1F669E-67A3-49B4-9B07-5795DB9D27C8}" type="presParOf" srcId="{EE7A8B47-290B-45AA-831C-857120B4437E}" destId="{504D2D97-2477-485E-AF00-CB12480C2F4B}" srcOrd="1" destOrd="0" presId="urn:microsoft.com/office/officeart/2005/8/layout/hierarchy1"/>
    <dgm:cxn modelId="{772EC89C-0593-4F7B-A358-EC6121BC0EAB}" type="presParOf" srcId="{49EA43DF-0A29-49C8-B5E1-110DE6707328}" destId="{EFC68C43-D62B-48E1-AEA7-C70C2E61408F}" srcOrd="1" destOrd="0" presId="urn:microsoft.com/office/officeart/2005/8/layout/hierarchy1"/>
    <dgm:cxn modelId="{535ED69F-0D85-47E1-9D3A-81B772E14CFE}" type="presParOf" srcId="{C62529CB-9C42-40B3-A7B9-218828425592}" destId="{6562C51C-6F94-4BA4-AB68-6532351E3B0D}" srcOrd="2" destOrd="0" presId="urn:microsoft.com/office/officeart/2005/8/layout/hierarchy1"/>
    <dgm:cxn modelId="{ADF50961-810F-4473-BC4D-062B29FBAB4C}" type="presParOf" srcId="{6562C51C-6F94-4BA4-AB68-6532351E3B0D}" destId="{3E74B0D5-9EFB-49FD-AC46-3368AB162573}" srcOrd="0" destOrd="0" presId="urn:microsoft.com/office/officeart/2005/8/layout/hierarchy1"/>
    <dgm:cxn modelId="{7964E828-199B-4DB1-9207-FF9DDB11D43D}" type="presParOf" srcId="{3E74B0D5-9EFB-49FD-AC46-3368AB162573}" destId="{85F8C542-3666-4B79-9331-3994E538E036}" srcOrd="0" destOrd="0" presId="urn:microsoft.com/office/officeart/2005/8/layout/hierarchy1"/>
    <dgm:cxn modelId="{0422C224-15A7-4635-9F20-DCBD8610A14E}" type="presParOf" srcId="{3E74B0D5-9EFB-49FD-AC46-3368AB162573}" destId="{0437687C-5262-405E-8444-D89C8352131B}" srcOrd="1" destOrd="0" presId="urn:microsoft.com/office/officeart/2005/8/layout/hierarchy1"/>
    <dgm:cxn modelId="{46259545-1956-4B9B-A927-3122EA2EDF92}" type="presParOf" srcId="{6562C51C-6F94-4BA4-AB68-6532351E3B0D}" destId="{62B2085E-4B4E-4683-B627-A668778B44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A961E-A4D7-48CD-9E93-0D584572595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26ED2-50A3-494B-A724-DAD813C03254}">
      <dgm:prSet/>
      <dgm:spPr/>
      <dgm:t>
        <a:bodyPr/>
        <a:lstStyle/>
        <a:p>
          <a:r>
            <a:rPr lang="fr-FR" dirty="0"/>
            <a:t>Contacter la DDEC pour un entretien pour évaluer son projet avec le/la responsable Education inclusive diocésain </a:t>
          </a:r>
          <a:endParaRPr lang="en-US" dirty="0"/>
        </a:p>
      </dgm:t>
    </dgm:pt>
    <dgm:pt modelId="{3BB0A90B-6AF8-4E9C-808F-84AED750B138}" type="parTrans" cxnId="{E7C94F64-8693-49BD-90BD-357605CE3898}">
      <dgm:prSet/>
      <dgm:spPr/>
      <dgm:t>
        <a:bodyPr/>
        <a:lstStyle/>
        <a:p>
          <a:endParaRPr lang="en-US"/>
        </a:p>
      </dgm:t>
    </dgm:pt>
    <dgm:pt modelId="{DFCD8AE1-CBF8-4C09-8888-E9E7CF33058C}" type="sibTrans" cxnId="{E7C94F64-8693-49BD-90BD-357605CE3898}">
      <dgm:prSet/>
      <dgm:spPr/>
      <dgm:t>
        <a:bodyPr/>
        <a:lstStyle/>
        <a:p>
          <a:endParaRPr lang="en-US"/>
        </a:p>
      </dgm:t>
    </dgm:pt>
    <dgm:pt modelId="{EFE152EF-005D-4219-9804-4E55CCB5CDCD}">
      <dgm:prSet/>
      <dgm:spPr/>
      <dgm:t>
        <a:bodyPr/>
        <a:lstStyle/>
        <a:p>
          <a:r>
            <a:rPr lang="fr-FR" dirty="0"/>
            <a:t>Postuler lors du mouvement des maîtres sur un poste spécialisé support de formation ( RA, ULIS, SEGPA, DIME,DITEP …)</a:t>
          </a:r>
          <a:endParaRPr lang="en-US" dirty="0"/>
        </a:p>
      </dgm:t>
    </dgm:pt>
    <dgm:pt modelId="{FD118032-E8C7-4CDE-BEB2-F3143A90E673}" type="parTrans" cxnId="{73EF3075-EC4E-47D5-B7B4-EB1ABC13D8E6}">
      <dgm:prSet/>
      <dgm:spPr/>
      <dgm:t>
        <a:bodyPr/>
        <a:lstStyle/>
        <a:p>
          <a:endParaRPr lang="en-US"/>
        </a:p>
      </dgm:t>
    </dgm:pt>
    <dgm:pt modelId="{0122E676-883A-4EE4-9082-D1746C2B477C}" type="sibTrans" cxnId="{73EF3075-EC4E-47D5-B7B4-EB1ABC13D8E6}">
      <dgm:prSet/>
      <dgm:spPr/>
      <dgm:t>
        <a:bodyPr/>
        <a:lstStyle/>
        <a:p>
          <a:endParaRPr lang="en-US"/>
        </a:p>
      </dgm:t>
    </dgm:pt>
    <dgm:pt modelId="{A245CF3A-3366-4D34-9C48-CBA7C2C7D0AF}">
      <dgm:prSet/>
      <dgm:spPr/>
      <dgm:t>
        <a:bodyPr/>
        <a:lstStyle/>
        <a:p>
          <a:r>
            <a:rPr lang="fr-FR" dirty="0"/>
            <a:t>Avoir l’accord de son CE actuel </a:t>
          </a:r>
          <a:endParaRPr lang="en-US" dirty="0"/>
        </a:p>
      </dgm:t>
    </dgm:pt>
    <dgm:pt modelId="{A266B23A-030A-4D2B-AB6B-7E5E1EB4DAE1}" type="parTrans" cxnId="{5097BB19-E165-494A-AB68-7FA63FEE92CF}">
      <dgm:prSet/>
      <dgm:spPr/>
      <dgm:t>
        <a:bodyPr/>
        <a:lstStyle/>
        <a:p>
          <a:endParaRPr lang="en-US"/>
        </a:p>
      </dgm:t>
    </dgm:pt>
    <dgm:pt modelId="{3D2A3C18-6429-4ADF-9BB3-6B8C0B0E3CC5}" type="sibTrans" cxnId="{5097BB19-E165-494A-AB68-7FA63FEE92CF}">
      <dgm:prSet/>
      <dgm:spPr/>
      <dgm:t>
        <a:bodyPr/>
        <a:lstStyle/>
        <a:p>
          <a:endParaRPr lang="en-US"/>
        </a:p>
      </dgm:t>
    </dgm:pt>
    <dgm:pt modelId="{3762BEDD-051B-4C79-84C5-1CD33EBABAE4}">
      <dgm:prSet/>
      <dgm:spPr/>
      <dgm:t>
        <a:bodyPr/>
        <a:lstStyle/>
        <a:p>
          <a:r>
            <a:rPr lang="fr-FR" dirty="0"/>
            <a:t>Avoir l’accord du chargé de mission DDEC </a:t>
          </a:r>
          <a:endParaRPr lang="en-US" dirty="0"/>
        </a:p>
      </dgm:t>
    </dgm:pt>
    <dgm:pt modelId="{2BEE73D0-D2D9-4C8C-86F6-B83E1963E60B}" type="parTrans" cxnId="{9D2B0D74-86D9-4CE2-9D5E-1AF919F64B62}">
      <dgm:prSet/>
      <dgm:spPr/>
      <dgm:t>
        <a:bodyPr/>
        <a:lstStyle/>
        <a:p>
          <a:endParaRPr lang="en-US"/>
        </a:p>
      </dgm:t>
    </dgm:pt>
    <dgm:pt modelId="{108C84F1-A6BC-42F3-B993-A89667484B2D}" type="sibTrans" cxnId="{9D2B0D74-86D9-4CE2-9D5E-1AF919F64B62}">
      <dgm:prSet/>
      <dgm:spPr/>
      <dgm:t>
        <a:bodyPr/>
        <a:lstStyle/>
        <a:p>
          <a:endParaRPr lang="en-US"/>
        </a:p>
      </dgm:t>
    </dgm:pt>
    <dgm:pt modelId="{94C1F139-2536-4FAA-A2FC-9217141E97AC}">
      <dgm:prSet/>
      <dgm:spPr/>
      <dgm:t>
        <a:bodyPr/>
        <a:lstStyle/>
        <a:p>
          <a:r>
            <a:rPr lang="fr-FR" dirty="0"/>
            <a:t>Déposer sa candidature sur la plateforme FORMIRIS du 06 mars au 24 mars</a:t>
          </a:r>
          <a:endParaRPr lang="en-US" dirty="0"/>
        </a:p>
      </dgm:t>
    </dgm:pt>
    <dgm:pt modelId="{C21F6759-8D06-45A5-AE75-31C2EFBE273A}" type="parTrans" cxnId="{A0ABB2D7-C237-4347-ABA3-F2FF53D0A972}">
      <dgm:prSet/>
      <dgm:spPr/>
      <dgm:t>
        <a:bodyPr/>
        <a:lstStyle/>
        <a:p>
          <a:endParaRPr lang="en-US"/>
        </a:p>
      </dgm:t>
    </dgm:pt>
    <dgm:pt modelId="{5B2FF084-FA3B-47DE-BC3C-368D35C5CD21}" type="sibTrans" cxnId="{A0ABB2D7-C237-4347-ABA3-F2FF53D0A972}">
      <dgm:prSet/>
      <dgm:spPr/>
      <dgm:t>
        <a:bodyPr/>
        <a:lstStyle/>
        <a:p>
          <a:endParaRPr lang="en-US"/>
        </a:p>
      </dgm:t>
    </dgm:pt>
    <dgm:pt modelId="{D02EA131-1884-4094-BABA-B891080D491B}" type="pres">
      <dgm:prSet presAssocID="{399A961E-A4D7-48CD-9E93-0D5845725951}" presName="Name0" presStyleCnt="0">
        <dgm:presLayoutVars>
          <dgm:dir/>
          <dgm:resizeHandles val="exact"/>
        </dgm:presLayoutVars>
      </dgm:prSet>
      <dgm:spPr/>
    </dgm:pt>
    <dgm:pt modelId="{83C21999-D3AD-45EC-99A1-8FB3A00137F3}" type="pres">
      <dgm:prSet presAssocID="{46D26ED2-50A3-494B-A724-DAD813C03254}" presName="node" presStyleLbl="node1" presStyleIdx="0" presStyleCnt="5">
        <dgm:presLayoutVars>
          <dgm:bulletEnabled val="1"/>
        </dgm:presLayoutVars>
      </dgm:prSet>
      <dgm:spPr/>
    </dgm:pt>
    <dgm:pt modelId="{A828955D-A501-4DE9-B55B-5F1D1DE9FEF1}" type="pres">
      <dgm:prSet presAssocID="{DFCD8AE1-CBF8-4C09-8888-E9E7CF33058C}" presName="sibTrans" presStyleLbl="sibTrans1D1" presStyleIdx="0" presStyleCnt="4"/>
      <dgm:spPr/>
    </dgm:pt>
    <dgm:pt modelId="{E8386B58-4ABC-495E-A5E4-C29B91DCDD35}" type="pres">
      <dgm:prSet presAssocID="{DFCD8AE1-CBF8-4C09-8888-E9E7CF33058C}" presName="connectorText" presStyleLbl="sibTrans1D1" presStyleIdx="0" presStyleCnt="4"/>
      <dgm:spPr/>
    </dgm:pt>
    <dgm:pt modelId="{DE569E52-4E90-488D-B272-55E040F74FAB}" type="pres">
      <dgm:prSet presAssocID="{EFE152EF-005D-4219-9804-4E55CCB5CDCD}" presName="node" presStyleLbl="node1" presStyleIdx="1" presStyleCnt="5">
        <dgm:presLayoutVars>
          <dgm:bulletEnabled val="1"/>
        </dgm:presLayoutVars>
      </dgm:prSet>
      <dgm:spPr/>
    </dgm:pt>
    <dgm:pt modelId="{39BD67FB-0157-410D-B442-DFF4E010773E}" type="pres">
      <dgm:prSet presAssocID="{0122E676-883A-4EE4-9082-D1746C2B477C}" presName="sibTrans" presStyleLbl="sibTrans1D1" presStyleIdx="1" presStyleCnt="4"/>
      <dgm:spPr/>
    </dgm:pt>
    <dgm:pt modelId="{2CC7F720-67A6-4B2F-9714-967AC8F890EA}" type="pres">
      <dgm:prSet presAssocID="{0122E676-883A-4EE4-9082-D1746C2B477C}" presName="connectorText" presStyleLbl="sibTrans1D1" presStyleIdx="1" presStyleCnt="4"/>
      <dgm:spPr/>
    </dgm:pt>
    <dgm:pt modelId="{797111D7-4981-4065-9B3C-5495691FFE36}" type="pres">
      <dgm:prSet presAssocID="{A245CF3A-3366-4D34-9C48-CBA7C2C7D0AF}" presName="node" presStyleLbl="node1" presStyleIdx="2" presStyleCnt="5">
        <dgm:presLayoutVars>
          <dgm:bulletEnabled val="1"/>
        </dgm:presLayoutVars>
      </dgm:prSet>
      <dgm:spPr/>
    </dgm:pt>
    <dgm:pt modelId="{78CCB586-B9A1-4835-A703-351729DA0A86}" type="pres">
      <dgm:prSet presAssocID="{3D2A3C18-6429-4ADF-9BB3-6B8C0B0E3CC5}" presName="sibTrans" presStyleLbl="sibTrans1D1" presStyleIdx="2" presStyleCnt="4"/>
      <dgm:spPr/>
    </dgm:pt>
    <dgm:pt modelId="{83F1FD45-9659-4DE8-A835-7B7007BB19D4}" type="pres">
      <dgm:prSet presAssocID="{3D2A3C18-6429-4ADF-9BB3-6B8C0B0E3CC5}" presName="connectorText" presStyleLbl="sibTrans1D1" presStyleIdx="2" presStyleCnt="4"/>
      <dgm:spPr/>
    </dgm:pt>
    <dgm:pt modelId="{5A7D6BE5-9B71-4168-B878-1FA4C4F77190}" type="pres">
      <dgm:prSet presAssocID="{3762BEDD-051B-4C79-84C5-1CD33EBABAE4}" presName="node" presStyleLbl="node1" presStyleIdx="3" presStyleCnt="5">
        <dgm:presLayoutVars>
          <dgm:bulletEnabled val="1"/>
        </dgm:presLayoutVars>
      </dgm:prSet>
      <dgm:spPr/>
    </dgm:pt>
    <dgm:pt modelId="{E4A812C8-5C66-427F-908D-4CA3B4365910}" type="pres">
      <dgm:prSet presAssocID="{108C84F1-A6BC-42F3-B993-A89667484B2D}" presName="sibTrans" presStyleLbl="sibTrans1D1" presStyleIdx="3" presStyleCnt="4"/>
      <dgm:spPr/>
    </dgm:pt>
    <dgm:pt modelId="{3A428C53-E513-4575-8D74-8E85D0ACFD57}" type="pres">
      <dgm:prSet presAssocID="{108C84F1-A6BC-42F3-B993-A89667484B2D}" presName="connectorText" presStyleLbl="sibTrans1D1" presStyleIdx="3" presStyleCnt="4"/>
      <dgm:spPr/>
    </dgm:pt>
    <dgm:pt modelId="{B3BE9DA6-AE76-4A6F-92FA-A5687FACE827}" type="pres">
      <dgm:prSet presAssocID="{94C1F139-2536-4FAA-A2FC-9217141E97AC}" presName="node" presStyleLbl="node1" presStyleIdx="4" presStyleCnt="5">
        <dgm:presLayoutVars>
          <dgm:bulletEnabled val="1"/>
        </dgm:presLayoutVars>
      </dgm:prSet>
      <dgm:spPr/>
    </dgm:pt>
  </dgm:ptLst>
  <dgm:cxnLst>
    <dgm:cxn modelId="{5097BB19-E165-494A-AB68-7FA63FEE92CF}" srcId="{399A961E-A4D7-48CD-9E93-0D5845725951}" destId="{A245CF3A-3366-4D34-9C48-CBA7C2C7D0AF}" srcOrd="2" destOrd="0" parTransId="{A266B23A-030A-4D2B-AB6B-7E5E1EB4DAE1}" sibTransId="{3D2A3C18-6429-4ADF-9BB3-6B8C0B0E3CC5}"/>
    <dgm:cxn modelId="{272A8E23-B2B2-4FB8-BF41-8F2F9DF9EEEB}" type="presOf" srcId="{3D2A3C18-6429-4ADF-9BB3-6B8C0B0E3CC5}" destId="{78CCB586-B9A1-4835-A703-351729DA0A86}" srcOrd="0" destOrd="0" presId="urn:microsoft.com/office/officeart/2016/7/layout/RepeatingBendingProcessNew"/>
    <dgm:cxn modelId="{1B963B2C-7E8B-45B5-A7FC-225E4536993D}" type="presOf" srcId="{94C1F139-2536-4FAA-A2FC-9217141E97AC}" destId="{B3BE9DA6-AE76-4A6F-92FA-A5687FACE827}" srcOrd="0" destOrd="0" presId="urn:microsoft.com/office/officeart/2016/7/layout/RepeatingBendingProcessNew"/>
    <dgm:cxn modelId="{4B24BF3D-BF30-40BC-822B-688FB597763E}" type="presOf" srcId="{3762BEDD-051B-4C79-84C5-1CD33EBABAE4}" destId="{5A7D6BE5-9B71-4168-B878-1FA4C4F77190}" srcOrd="0" destOrd="0" presId="urn:microsoft.com/office/officeart/2016/7/layout/RepeatingBendingProcessNew"/>
    <dgm:cxn modelId="{A03A9B5C-5A43-442A-8C1A-D23361D34DAA}" type="presOf" srcId="{108C84F1-A6BC-42F3-B993-A89667484B2D}" destId="{3A428C53-E513-4575-8D74-8E85D0ACFD57}" srcOrd="1" destOrd="0" presId="urn:microsoft.com/office/officeart/2016/7/layout/RepeatingBendingProcessNew"/>
    <dgm:cxn modelId="{E7C94F64-8693-49BD-90BD-357605CE3898}" srcId="{399A961E-A4D7-48CD-9E93-0D5845725951}" destId="{46D26ED2-50A3-494B-A724-DAD813C03254}" srcOrd="0" destOrd="0" parTransId="{3BB0A90B-6AF8-4E9C-808F-84AED750B138}" sibTransId="{DFCD8AE1-CBF8-4C09-8888-E9E7CF33058C}"/>
    <dgm:cxn modelId="{9D2B0D74-86D9-4CE2-9D5E-1AF919F64B62}" srcId="{399A961E-A4D7-48CD-9E93-0D5845725951}" destId="{3762BEDD-051B-4C79-84C5-1CD33EBABAE4}" srcOrd="3" destOrd="0" parTransId="{2BEE73D0-D2D9-4C8C-86F6-B83E1963E60B}" sibTransId="{108C84F1-A6BC-42F3-B993-A89667484B2D}"/>
    <dgm:cxn modelId="{73EF3075-EC4E-47D5-B7B4-EB1ABC13D8E6}" srcId="{399A961E-A4D7-48CD-9E93-0D5845725951}" destId="{EFE152EF-005D-4219-9804-4E55CCB5CDCD}" srcOrd="1" destOrd="0" parTransId="{FD118032-E8C7-4CDE-BEB2-F3143A90E673}" sibTransId="{0122E676-883A-4EE4-9082-D1746C2B477C}"/>
    <dgm:cxn modelId="{424136A8-2E10-4CFA-88E1-9B04F260F180}" type="presOf" srcId="{399A961E-A4D7-48CD-9E93-0D5845725951}" destId="{D02EA131-1884-4094-BABA-B891080D491B}" srcOrd="0" destOrd="0" presId="urn:microsoft.com/office/officeart/2016/7/layout/RepeatingBendingProcessNew"/>
    <dgm:cxn modelId="{5B4BA2AC-826E-4DC6-845C-4611B1EAB1F8}" type="presOf" srcId="{DFCD8AE1-CBF8-4C09-8888-E9E7CF33058C}" destId="{A828955D-A501-4DE9-B55B-5F1D1DE9FEF1}" srcOrd="0" destOrd="0" presId="urn:microsoft.com/office/officeart/2016/7/layout/RepeatingBendingProcessNew"/>
    <dgm:cxn modelId="{BB4BAAB1-75E8-439C-B5E2-B0C0587E2024}" type="presOf" srcId="{0122E676-883A-4EE4-9082-D1746C2B477C}" destId="{2CC7F720-67A6-4B2F-9714-967AC8F890EA}" srcOrd="1" destOrd="0" presId="urn:microsoft.com/office/officeart/2016/7/layout/RepeatingBendingProcessNew"/>
    <dgm:cxn modelId="{D4D21FB9-0DC2-43E2-94BE-CAC586FDCAAA}" type="presOf" srcId="{3D2A3C18-6429-4ADF-9BB3-6B8C0B0E3CC5}" destId="{83F1FD45-9659-4DE8-A835-7B7007BB19D4}" srcOrd="1" destOrd="0" presId="urn:microsoft.com/office/officeart/2016/7/layout/RepeatingBendingProcessNew"/>
    <dgm:cxn modelId="{1D0FE5C6-BF27-42D5-B461-3A41BE3F045F}" type="presOf" srcId="{DFCD8AE1-CBF8-4C09-8888-E9E7CF33058C}" destId="{E8386B58-4ABC-495E-A5E4-C29B91DCDD35}" srcOrd="1" destOrd="0" presId="urn:microsoft.com/office/officeart/2016/7/layout/RepeatingBendingProcessNew"/>
    <dgm:cxn modelId="{A0ABB2D7-C237-4347-ABA3-F2FF53D0A972}" srcId="{399A961E-A4D7-48CD-9E93-0D5845725951}" destId="{94C1F139-2536-4FAA-A2FC-9217141E97AC}" srcOrd="4" destOrd="0" parTransId="{C21F6759-8D06-45A5-AE75-31C2EFBE273A}" sibTransId="{5B2FF084-FA3B-47DE-BC3C-368D35C5CD21}"/>
    <dgm:cxn modelId="{97A9E1EF-4AC4-4719-A8CC-17C10F1B6782}" type="presOf" srcId="{108C84F1-A6BC-42F3-B993-A89667484B2D}" destId="{E4A812C8-5C66-427F-908D-4CA3B4365910}" srcOrd="0" destOrd="0" presId="urn:microsoft.com/office/officeart/2016/7/layout/RepeatingBendingProcessNew"/>
    <dgm:cxn modelId="{9E5374F4-B96B-48EB-81AB-4DD1D349F057}" type="presOf" srcId="{EFE152EF-005D-4219-9804-4E55CCB5CDCD}" destId="{DE569E52-4E90-488D-B272-55E040F74FAB}" srcOrd="0" destOrd="0" presId="urn:microsoft.com/office/officeart/2016/7/layout/RepeatingBendingProcessNew"/>
    <dgm:cxn modelId="{78B0A8F4-CDB6-4FA3-BD68-69A2C208881A}" type="presOf" srcId="{46D26ED2-50A3-494B-A724-DAD813C03254}" destId="{83C21999-D3AD-45EC-99A1-8FB3A00137F3}" srcOrd="0" destOrd="0" presId="urn:microsoft.com/office/officeart/2016/7/layout/RepeatingBendingProcessNew"/>
    <dgm:cxn modelId="{9B1824F6-E26A-4190-950A-1FF90EA1D526}" type="presOf" srcId="{0122E676-883A-4EE4-9082-D1746C2B477C}" destId="{39BD67FB-0157-410D-B442-DFF4E010773E}" srcOrd="0" destOrd="0" presId="urn:microsoft.com/office/officeart/2016/7/layout/RepeatingBendingProcessNew"/>
    <dgm:cxn modelId="{308AC9FD-73BB-4AFC-BF06-D70FB7A699A5}" type="presOf" srcId="{A245CF3A-3366-4D34-9C48-CBA7C2C7D0AF}" destId="{797111D7-4981-4065-9B3C-5495691FFE36}" srcOrd="0" destOrd="0" presId="urn:microsoft.com/office/officeart/2016/7/layout/RepeatingBendingProcessNew"/>
    <dgm:cxn modelId="{6A7C7054-98A9-47C8-9657-FC16B4794962}" type="presParOf" srcId="{D02EA131-1884-4094-BABA-B891080D491B}" destId="{83C21999-D3AD-45EC-99A1-8FB3A00137F3}" srcOrd="0" destOrd="0" presId="urn:microsoft.com/office/officeart/2016/7/layout/RepeatingBendingProcessNew"/>
    <dgm:cxn modelId="{5310AB38-9AE3-4AB3-B215-C0593C94893C}" type="presParOf" srcId="{D02EA131-1884-4094-BABA-B891080D491B}" destId="{A828955D-A501-4DE9-B55B-5F1D1DE9FEF1}" srcOrd="1" destOrd="0" presId="urn:microsoft.com/office/officeart/2016/7/layout/RepeatingBendingProcessNew"/>
    <dgm:cxn modelId="{3C19D3D3-BE80-4AD7-B547-F6D53F9617A1}" type="presParOf" srcId="{A828955D-A501-4DE9-B55B-5F1D1DE9FEF1}" destId="{E8386B58-4ABC-495E-A5E4-C29B91DCDD35}" srcOrd="0" destOrd="0" presId="urn:microsoft.com/office/officeart/2016/7/layout/RepeatingBendingProcessNew"/>
    <dgm:cxn modelId="{C1A5E01E-5B59-4064-8DE1-F591F83E683D}" type="presParOf" srcId="{D02EA131-1884-4094-BABA-B891080D491B}" destId="{DE569E52-4E90-488D-B272-55E040F74FAB}" srcOrd="2" destOrd="0" presId="urn:microsoft.com/office/officeart/2016/7/layout/RepeatingBendingProcessNew"/>
    <dgm:cxn modelId="{0E689AD5-FEEB-4BBA-A2A0-15C18BB8AF1E}" type="presParOf" srcId="{D02EA131-1884-4094-BABA-B891080D491B}" destId="{39BD67FB-0157-410D-B442-DFF4E010773E}" srcOrd="3" destOrd="0" presId="urn:microsoft.com/office/officeart/2016/7/layout/RepeatingBendingProcessNew"/>
    <dgm:cxn modelId="{E3CC10E6-E4D2-4FF4-9C1A-A3292CB19A9C}" type="presParOf" srcId="{39BD67FB-0157-410D-B442-DFF4E010773E}" destId="{2CC7F720-67A6-4B2F-9714-967AC8F890EA}" srcOrd="0" destOrd="0" presId="urn:microsoft.com/office/officeart/2016/7/layout/RepeatingBendingProcessNew"/>
    <dgm:cxn modelId="{CFBDC27A-DA29-4364-8EB2-832B07B23303}" type="presParOf" srcId="{D02EA131-1884-4094-BABA-B891080D491B}" destId="{797111D7-4981-4065-9B3C-5495691FFE36}" srcOrd="4" destOrd="0" presId="urn:microsoft.com/office/officeart/2016/7/layout/RepeatingBendingProcessNew"/>
    <dgm:cxn modelId="{1C5DD235-37F7-4811-991C-BE2549828BF5}" type="presParOf" srcId="{D02EA131-1884-4094-BABA-B891080D491B}" destId="{78CCB586-B9A1-4835-A703-351729DA0A86}" srcOrd="5" destOrd="0" presId="urn:microsoft.com/office/officeart/2016/7/layout/RepeatingBendingProcessNew"/>
    <dgm:cxn modelId="{BE981A9B-F2D7-4840-8107-8A8D868AD4B2}" type="presParOf" srcId="{78CCB586-B9A1-4835-A703-351729DA0A86}" destId="{83F1FD45-9659-4DE8-A835-7B7007BB19D4}" srcOrd="0" destOrd="0" presId="urn:microsoft.com/office/officeart/2016/7/layout/RepeatingBendingProcessNew"/>
    <dgm:cxn modelId="{82C8DCDF-30E0-4865-8351-4FDF1F15DD3B}" type="presParOf" srcId="{D02EA131-1884-4094-BABA-B891080D491B}" destId="{5A7D6BE5-9B71-4168-B878-1FA4C4F77190}" srcOrd="6" destOrd="0" presId="urn:microsoft.com/office/officeart/2016/7/layout/RepeatingBendingProcessNew"/>
    <dgm:cxn modelId="{D15EB0D8-8E94-4995-8011-08A0C1A49CFC}" type="presParOf" srcId="{D02EA131-1884-4094-BABA-B891080D491B}" destId="{E4A812C8-5C66-427F-908D-4CA3B4365910}" srcOrd="7" destOrd="0" presId="urn:microsoft.com/office/officeart/2016/7/layout/RepeatingBendingProcessNew"/>
    <dgm:cxn modelId="{6F935AB2-76A3-4FEA-A618-04E5C2082B8B}" type="presParOf" srcId="{E4A812C8-5C66-427F-908D-4CA3B4365910}" destId="{3A428C53-E513-4575-8D74-8E85D0ACFD57}" srcOrd="0" destOrd="0" presId="urn:microsoft.com/office/officeart/2016/7/layout/RepeatingBendingProcessNew"/>
    <dgm:cxn modelId="{D1482DEF-DFCE-41EE-A392-C9E752DB398E}" type="presParOf" srcId="{D02EA131-1884-4094-BABA-B891080D491B}" destId="{B3BE9DA6-AE76-4A6F-92FA-A5687FACE82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A88EF-AE9C-4D6F-9899-F622EFB04CE7}">
      <dsp:nvSpPr>
        <dsp:cNvPr id="0" name=""/>
        <dsp:cNvSpPr/>
      </dsp:nvSpPr>
      <dsp:spPr>
        <a:xfrm>
          <a:off x="579907" y="1661"/>
          <a:ext cx="1817982" cy="1090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Introduction: Pourquoi ces nouveautés?</a:t>
          </a:r>
          <a:endParaRPr lang="en-US" sz="1400" kern="1200"/>
        </a:p>
      </dsp:txBody>
      <dsp:txXfrm>
        <a:off x="579907" y="1661"/>
        <a:ext cx="1817982" cy="1090789"/>
      </dsp:txXfrm>
    </dsp:sp>
    <dsp:sp modelId="{16DC071F-5E90-402B-9E74-964C384E7549}">
      <dsp:nvSpPr>
        <dsp:cNvPr id="0" name=""/>
        <dsp:cNvSpPr/>
      </dsp:nvSpPr>
      <dsp:spPr>
        <a:xfrm>
          <a:off x="2579688" y="1661"/>
          <a:ext cx="1817982" cy="1090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Témoignages: pourquoi suivre la formation CAPPEI?</a:t>
          </a:r>
          <a:endParaRPr lang="en-US" sz="1400" kern="1200" dirty="0"/>
        </a:p>
      </dsp:txBody>
      <dsp:txXfrm>
        <a:off x="2579688" y="1661"/>
        <a:ext cx="1817982" cy="1090789"/>
      </dsp:txXfrm>
    </dsp:sp>
    <dsp:sp modelId="{06DB5C27-1C48-4698-8BBD-37EBA81375DA}">
      <dsp:nvSpPr>
        <dsp:cNvPr id="0" name=""/>
        <dsp:cNvSpPr/>
      </dsp:nvSpPr>
      <dsp:spPr>
        <a:xfrm>
          <a:off x="579907" y="1274249"/>
          <a:ext cx="1817982" cy="1090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La déroulement de la formation: un accent mis sur l’accompagnement et la professionnalisation.</a:t>
          </a:r>
          <a:endParaRPr lang="en-US" sz="1400" kern="1200"/>
        </a:p>
      </dsp:txBody>
      <dsp:txXfrm>
        <a:off x="579907" y="1274249"/>
        <a:ext cx="1817982" cy="1090789"/>
      </dsp:txXfrm>
    </dsp:sp>
    <dsp:sp modelId="{68FA393C-2A12-4635-81C0-A049AB0DA3BD}">
      <dsp:nvSpPr>
        <dsp:cNvPr id="0" name=""/>
        <dsp:cNvSpPr/>
      </dsp:nvSpPr>
      <dsp:spPr>
        <a:xfrm>
          <a:off x="2579688" y="1274249"/>
          <a:ext cx="1817982" cy="1090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Inscription: Où, quand et comment s’inscrire à la formation CAPPEI?</a:t>
          </a:r>
          <a:endParaRPr lang="en-US" sz="1400" kern="1200"/>
        </a:p>
      </dsp:txBody>
      <dsp:txXfrm>
        <a:off x="2579688" y="1274249"/>
        <a:ext cx="1817982" cy="1090789"/>
      </dsp:txXfrm>
    </dsp:sp>
    <dsp:sp modelId="{37853393-DDAC-4CAD-BFB4-A7D299D6001E}">
      <dsp:nvSpPr>
        <dsp:cNvPr id="0" name=""/>
        <dsp:cNvSpPr/>
      </dsp:nvSpPr>
      <dsp:spPr>
        <a:xfrm>
          <a:off x="1579797" y="2546837"/>
          <a:ext cx="1817982" cy="1090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Conclusion: les autres dispositifs vers la certification.</a:t>
          </a:r>
          <a:endParaRPr lang="en-US" sz="1400" kern="1200"/>
        </a:p>
      </dsp:txBody>
      <dsp:txXfrm>
        <a:off x="1579797" y="2546837"/>
        <a:ext cx="1817982" cy="1090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85B4-0F07-4D46-B5E1-66A5E63838C4}">
      <dsp:nvSpPr>
        <dsp:cNvPr id="0" name=""/>
        <dsp:cNvSpPr/>
      </dsp:nvSpPr>
      <dsp:spPr>
        <a:xfrm>
          <a:off x="0" y="3288337"/>
          <a:ext cx="10802483" cy="2157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Passage de 5 à 7 centres de formation. Le tronc commun sera confié à un organisme de formation dans chacun des 7 pôles géographiques :</a:t>
          </a:r>
          <a:endParaRPr lang="en-US" sz="2700" kern="1200"/>
        </a:p>
      </dsp:txBody>
      <dsp:txXfrm>
        <a:off x="0" y="3288337"/>
        <a:ext cx="10802483" cy="1165052"/>
      </dsp:txXfrm>
    </dsp:sp>
    <dsp:sp modelId="{9E637F83-CE1A-44E8-8FF9-C888DB6286C4}">
      <dsp:nvSpPr>
        <dsp:cNvPr id="0" name=""/>
        <dsp:cNvSpPr/>
      </dsp:nvSpPr>
      <dsp:spPr>
        <a:xfrm>
          <a:off x="1318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La Bretagne : ISFEC Bretagne</a:t>
          </a:r>
          <a:endParaRPr lang="en-US" sz="1100" kern="1200"/>
        </a:p>
      </dsp:txBody>
      <dsp:txXfrm>
        <a:off x="1318" y="4410240"/>
        <a:ext cx="1542835" cy="992452"/>
      </dsp:txXfrm>
    </dsp:sp>
    <dsp:sp modelId="{6C175555-10C8-48BE-BCDF-1EA67AA1293D}">
      <dsp:nvSpPr>
        <dsp:cNvPr id="0" name=""/>
        <dsp:cNvSpPr/>
      </dsp:nvSpPr>
      <dsp:spPr>
        <a:xfrm>
          <a:off x="1544153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Pays de Loire et centre Val de Loire : IFUCOME à Angers</a:t>
          </a:r>
          <a:endParaRPr lang="en-US" sz="1100" kern="1200"/>
        </a:p>
      </dsp:txBody>
      <dsp:txXfrm>
        <a:off x="1544153" y="4410240"/>
        <a:ext cx="1542835" cy="992452"/>
      </dsp:txXfrm>
    </dsp:sp>
    <dsp:sp modelId="{6D89C76B-7D0D-4601-9B3D-1274DF138CA9}">
      <dsp:nvSpPr>
        <dsp:cNvPr id="0" name=""/>
        <dsp:cNvSpPr/>
      </dsp:nvSpPr>
      <dsp:spPr>
        <a:xfrm>
          <a:off x="3086988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les hauts de France : IFP des Hauts de France, site d’Arras</a:t>
          </a:r>
          <a:endParaRPr lang="en-US" sz="1100" kern="1200"/>
        </a:p>
      </dsp:txBody>
      <dsp:txXfrm>
        <a:off x="3086988" y="4410240"/>
        <a:ext cx="1542835" cy="992452"/>
      </dsp:txXfrm>
    </dsp:sp>
    <dsp:sp modelId="{16869A90-5CFB-4315-87C8-6027CAD07873}">
      <dsp:nvSpPr>
        <dsp:cNvPr id="0" name=""/>
        <dsp:cNvSpPr/>
      </dsp:nvSpPr>
      <dsp:spPr>
        <a:xfrm>
          <a:off x="4629823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AURA et PACAC : Institut Notre Dame à Lyon</a:t>
          </a:r>
          <a:endParaRPr lang="en-US" sz="1100" kern="1200"/>
        </a:p>
      </dsp:txBody>
      <dsp:txXfrm>
        <a:off x="4629823" y="4410240"/>
        <a:ext cx="1542835" cy="992452"/>
      </dsp:txXfrm>
    </dsp:sp>
    <dsp:sp modelId="{A59CCBAB-FE43-4BFA-BBD7-331D39FCD75D}">
      <dsp:nvSpPr>
        <dsp:cNvPr id="0" name=""/>
        <dsp:cNvSpPr/>
      </dsp:nvSpPr>
      <dsp:spPr>
        <a:xfrm>
          <a:off x="6172659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l’Ile de France et la Normandie : la FACEF à Paris</a:t>
          </a:r>
          <a:endParaRPr lang="en-US" sz="1100" kern="1200"/>
        </a:p>
      </dsp:txBody>
      <dsp:txXfrm>
        <a:off x="6172659" y="4410240"/>
        <a:ext cx="1542835" cy="992452"/>
      </dsp:txXfrm>
    </dsp:sp>
    <dsp:sp modelId="{FAB29E35-F79F-4758-8468-E87DCF791F70}">
      <dsp:nvSpPr>
        <dsp:cNvPr id="0" name=""/>
        <dsp:cNvSpPr/>
      </dsp:nvSpPr>
      <dsp:spPr>
        <a:xfrm>
          <a:off x="7715494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Grand Est et Bourgogne Franche Comté : ISFEC de Nancy ou ISFEC de Dijon selon la provenance des candidats.</a:t>
          </a:r>
          <a:endParaRPr lang="en-US" sz="1100" kern="1200"/>
        </a:p>
      </dsp:txBody>
      <dsp:txXfrm>
        <a:off x="7715494" y="4410240"/>
        <a:ext cx="1542835" cy="992452"/>
      </dsp:txXfrm>
    </dsp:sp>
    <dsp:sp modelId="{BABE2CDA-06E3-47C9-9212-07BB6D30EB40}">
      <dsp:nvSpPr>
        <dsp:cNvPr id="0" name=""/>
        <dsp:cNvSpPr/>
      </dsp:nvSpPr>
      <dsp:spPr>
        <a:xfrm>
          <a:off x="9258329" y="4410240"/>
          <a:ext cx="1542835" cy="99245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Pour Occitanie et Nouvelle Aquitaine : ISFEC Midi Pyrénées ou ISFEC François d’Assise selon la provenance des candidats. </a:t>
          </a:r>
          <a:endParaRPr lang="en-US" sz="1100" kern="1200"/>
        </a:p>
      </dsp:txBody>
      <dsp:txXfrm>
        <a:off x="9258329" y="4410240"/>
        <a:ext cx="1542835" cy="992452"/>
      </dsp:txXfrm>
    </dsp:sp>
    <dsp:sp modelId="{743C97AA-346C-41C0-9521-D9424BFB64FF}">
      <dsp:nvSpPr>
        <dsp:cNvPr id="0" name=""/>
        <dsp:cNvSpPr/>
      </dsp:nvSpPr>
      <dsp:spPr>
        <a:xfrm rot="10800000">
          <a:off x="0" y="2456"/>
          <a:ext cx="10802483" cy="331824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Régionalisation de la formation: </a:t>
          </a:r>
          <a:endParaRPr lang="en-US" sz="2700" kern="1200"/>
        </a:p>
      </dsp:txBody>
      <dsp:txXfrm rot="10800000">
        <a:off x="0" y="2456"/>
        <a:ext cx="10802483" cy="2156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578BA-EB60-4B86-98B6-5D7C0520F2A7}">
      <dsp:nvSpPr>
        <dsp:cNvPr id="0" name=""/>
        <dsp:cNvSpPr/>
      </dsp:nvSpPr>
      <dsp:spPr>
        <a:xfrm>
          <a:off x="2455911" y="1403087"/>
          <a:ext cx="1350132" cy="64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72"/>
              </a:lnTo>
              <a:lnTo>
                <a:pt x="1350132" y="437872"/>
              </a:lnTo>
              <a:lnTo>
                <a:pt x="1350132" y="642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08670-BC8B-4F77-87C3-4F827B1DA61D}">
      <dsp:nvSpPr>
        <dsp:cNvPr id="0" name=""/>
        <dsp:cNvSpPr/>
      </dsp:nvSpPr>
      <dsp:spPr>
        <a:xfrm>
          <a:off x="1105778" y="1403087"/>
          <a:ext cx="1350132" cy="642540"/>
        </a:xfrm>
        <a:custGeom>
          <a:avLst/>
          <a:gdLst/>
          <a:ahLst/>
          <a:cxnLst/>
          <a:rect l="0" t="0" r="0" b="0"/>
          <a:pathLst>
            <a:path>
              <a:moveTo>
                <a:pt x="1350132" y="0"/>
              </a:moveTo>
              <a:lnTo>
                <a:pt x="1350132" y="437872"/>
              </a:lnTo>
              <a:lnTo>
                <a:pt x="0" y="437872"/>
              </a:lnTo>
              <a:lnTo>
                <a:pt x="0" y="642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B0695-97E7-4F1D-B983-9A42E8F4C8DD}">
      <dsp:nvSpPr>
        <dsp:cNvPr id="0" name=""/>
        <dsp:cNvSpPr/>
      </dsp:nvSpPr>
      <dsp:spPr>
        <a:xfrm>
          <a:off x="1351256" y="176"/>
          <a:ext cx="2209308" cy="1402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4AC2-3954-4988-BBB5-6CE0C7024992}">
      <dsp:nvSpPr>
        <dsp:cNvPr id="0" name=""/>
        <dsp:cNvSpPr/>
      </dsp:nvSpPr>
      <dsp:spPr>
        <a:xfrm>
          <a:off x="1596735" y="233381"/>
          <a:ext cx="2209308" cy="1402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Accompagner les stagiaires dans leur parcours de formation :</a:t>
          </a:r>
          <a:endParaRPr lang="en-US" sz="1600" kern="1200"/>
        </a:p>
      </dsp:txBody>
      <dsp:txXfrm>
        <a:off x="1637825" y="274471"/>
        <a:ext cx="2127128" cy="1320730"/>
      </dsp:txXfrm>
    </dsp:sp>
    <dsp:sp modelId="{1709A97E-4AF5-493A-9BE6-E41896CA5219}">
      <dsp:nvSpPr>
        <dsp:cNvPr id="0" name=""/>
        <dsp:cNvSpPr/>
      </dsp:nvSpPr>
      <dsp:spPr>
        <a:xfrm>
          <a:off x="1123" y="2045627"/>
          <a:ext cx="2209308" cy="1402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9EAE-FF99-42C4-BDCA-8993DA7D9ACD}">
      <dsp:nvSpPr>
        <dsp:cNvPr id="0" name=""/>
        <dsp:cNvSpPr/>
      </dsp:nvSpPr>
      <dsp:spPr>
        <a:xfrm>
          <a:off x="246602" y="2278832"/>
          <a:ext cx="2209308" cy="1402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Une aide au positionnement en lien avec le référentiel </a:t>
          </a:r>
          <a:endParaRPr lang="en-US" sz="1600" kern="1200"/>
        </a:p>
      </dsp:txBody>
      <dsp:txXfrm>
        <a:off x="287692" y="2319922"/>
        <a:ext cx="2127128" cy="1320730"/>
      </dsp:txXfrm>
    </dsp:sp>
    <dsp:sp modelId="{FB9A5549-6F23-49F1-A084-CFDC7DDDA982}">
      <dsp:nvSpPr>
        <dsp:cNvPr id="0" name=""/>
        <dsp:cNvSpPr/>
      </dsp:nvSpPr>
      <dsp:spPr>
        <a:xfrm>
          <a:off x="2701389" y="2045627"/>
          <a:ext cx="2209308" cy="1402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66F75-4637-4334-A6C7-8EA6C3569AB9}">
      <dsp:nvSpPr>
        <dsp:cNvPr id="0" name=""/>
        <dsp:cNvSpPr/>
      </dsp:nvSpPr>
      <dsp:spPr>
        <a:xfrm>
          <a:off x="2946868" y="2278832"/>
          <a:ext cx="2209308" cy="1402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Une aide à mettre en lien les ressources et outils de la formation et l’activité professionnelle du stagiaire </a:t>
          </a:r>
          <a:endParaRPr lang="en-US" sz="1600" kern="1200"/>
        </a:p>
      </dsp:txBody>
      <dsp:txXfrm>
        <a:off x="2987958" y="2319922"/>
        <a:ext cx="2127128" cy="1320730"/>
      </dsp:txXfrm>
    </dsp:sp>
    <dsp:sp modelId="{332637F4-83F8-4B2D-B90A-E4CC8F6549EE}">
      <dsp:nvSpPr>
        <dsp:cNvPr id="0" name=""/>
        <dsp:cNvSpPr/>
      </dsp:nvSpPr>
      <dsp:spPr>
        <a:xfrm>
          <a:off x="4051522" y="176"/>
          <a:ext cx="2209308" cy="1402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D2D97-2477-485E-AF00-CB12480C2F4B}">
      <dsp:nvSpPr>
        <dsp:cNvPr id="0" name=""/>
        <dsp:cNvSpPr/>
      </dsp:nvSpPr>
      <dsp:spPr>
        <a:xfrm>
          <a:off x="4297001" y="233381"/>
          <a:ext cx="2209308" cy="1402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Accompagner le développement de la pratique réflexive</a:t>
          </a:r>
          <a:endParaRPr lang="en-US" sz="1600" kern="1200"/>
        </a:p>
      </dsp:txBody>
      <dsp:txXfrm>
        <a:off x="4338091" y="274471"/>
        <a:ext cx="2127128" cy="1320730"/>
      </dsp:txXfrm>
    </dsp:sp>
    <dsp:sp modelId="{85F8C542-3666-4B79-9331-3994E538E036}">
      <dsp:nvSpPr>
        <dsp:cNvPr id="0" name=""/>
        <dsp:cNvSpPr/>
      </dsp:nvSpPr>
      <dsp:spPr>
        <a:xfrm>
          <a:off x="6751788" y="176"/>
          <a:ext cx="2209308" cy="1402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7687C-5262-405E-8444-D89C8352131B}">
      <dsp:nvSpPr>
        <dsp:cNvPr id="0" name=""/>
        <dsp:cNvSpPr/>
      </dsp:nvSpPr>
      <dsp:spPr>
        <a:xfrm>
          <a:off x="6997267" y="233381"/>
          <a:ext cx="2209308" cy="1402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Accompagner la démarche de certification</a:t>
          </a:r>
          <a:endParaRPr lang="en-US" sz="1600" kern="1200"/>
        </a:p>
      </dsp:txBody>
      <dsp:txXfrm>
        <a:off x="7038357" y="274471"/>
        <a:ext cx="2127128" cy="1320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955D-A501-4DE9-B55B-5F1D1DE9FEF1}">
      <dsp:nvSpPr>
        <dsp:cNvPr id="0" name=""/>
        <dsp:cNvSpPr/>
      </dsp:nvSpPr>
      <dsp:spPr>
        <a:xfrm>
          <a:off x="2379359" y="15976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1640606"/>
        <a:ext cx="27310" cy="5462"/>
      </dsp:txXfrm>
    </dsp:sp>
    <dsp:sp modelId="{83C21999-D3AD-45EC-99A1-8FB3A00137F3}">
      <dsp:nvSpPr>
        <dsp:cNvPr id="0" name=""/>
        <dsp:cNvSpPr/>
      </dsp:nvSpPr>
      <dsp:spPr>
        <a:xfrm>
          <a:off x="6308" y="9308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Contacter la DDEC pour un entretien pour évaluer son projet avec le/la responsable Education inclusive diocésain </a:t>
          </a:r>
          <a:endParaRPr lang="en-US" sz="1400" kern="1200" dirty="0"/>
        </a:p>
      </dsp:txBody>
      <dsp:txXfrm>
        <a:off x="6308" y="930881"/>
        <a:ext cx="2374850" cy="1424910"/>
      </dsp:txXfrm>
    </dsp:sp>
    <dsp:sp modelId="{39BD67FB-0157-410D-B442-DFF4E010773E}">
      <dsp:nvSpPr>
        <dsp:cNvPr id="0" name=""/>
        <dsp:cNvSpPr/>
      </dsp:nvSpPr>
      <dsp:spPr>
        <a:xfrm>
          <a:off x="5300425" y="15976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1640606"/>
        <a:ext cx="27310" cy="5462"/>
      </dsp:txXfrm>
    </dsp:sp>
    <dsp:sp modelId="{DE569E52-4E90-488D-B272-55E040F74FAB}">
      <dsp:nvSpPr>
        <dsp:cNvPr id="0" name=""/>
        <dsp:cNvSpPr/>
      </dsp:nvSpPr>
      <dsp:spPr>
        <a:xfrm>
          <a:off x="2927374" y="9308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Postuler lors du mouvement des maîtres sur un poste spécialisé support de formation ( RA, ULIS, SEGPA, DIME,DITEP …)</a:t>
          </a:r>
          <a:endParaRPr lang="en-US" sz="1400" kern="1200" dirty="0"/>
        </a:p>
      </dsp:txBody>
      <dsp:txXfrm>
        <a:off x="2927374" y="930881"/>
        <a:ext cx="2374850" cy="1424910"/>
      </dsp:txXfrm>
    </dsp:sp>
    <dsp:sp modelId="{78CCB586-B9A1-4835-A703-351729DA0A86}">
      <dsp:nvSpPr>
        <dsp:cNvPr id="0" name=""/>
        <dsp:cNvSpPr/>
      </dsp:nvSpPr>
      <dsp:spPr>
        <a:xfrm>
          <a:off x="1193734" y="2353992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8109" y="2609068"/>
        <a:ext cx="293380" cy="5462"/>
      </dsp:txXfrm>
    </dsp:sp>
    <dsp:sp modelId="{797111D7-4981-4065-9B3C-5495691FFE36}">
      <dsp:nvSpPr>
        <dsp:cNvPr id="0" name=""/>
        <dsp:cNvSpPr/>
      </dsp:nvSpPr>
      <dsp:spPr>
        <a:xfrm>
          <a:off x="5848440" y="9308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Avoir l’accord de son CE actuel </a:t>
          </a:r>
          <a:endParaRPr lang="en-US" sz="1400" kern="1200" dirty="0"/>
        </a:p>
      </dsp:txBody>
      <dsp:txXfrm>
        <a:off x="5848440" y="930881"/>
        <a:ext cx="2374850" cy="1424910"/>
      </dsp:txXfrm>
    </dsp:sp>
    <dsp:sp modelId="{E4A812C8-5C66-427F-908D-4CA3B4365910}">
      <dsp:nvSpPr>
        <dsp:cNvPr id="0" name=""/>
        <dsp:cNvSpPr/>
      </dsp:nvSpPr>
      <dsp:spPr>
        <a:xfrm>
          <a:off x="2379359" y="356874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3611731"/>
        <a:ext cx="27310" cy="5462"/>
      </dsp:txXfrm>
    </dsp:sp>
    <dsp:sp modelId="{5A7D6BE5-9B71-4168-B878-1FA4C4F77190}">
      <dsp:nvSpPr>
        <dsp:cNvPr id="0" name=""/>
        <dsp:cNvSpPr/>
      </dsp:nvSpPr>
      <dsp:spPr>
        <a:xfrm>
          <a:off x="6308" y="2902007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Avoir l’accord du chargé de mission DDEC </a:t>
          </a:r>
          <a:endParaRPr lang="en-US" sz="1400" kern="1200" dirty="0"/>
        </a:p>
      </dsp:txBody>
      <dsp:txXfrm>
        <a:off x="6308" y="2902007"/>
        <a:ext cx="2374850" cy="1424910"/>
      </dsp:txXfrm>
    </dsp:sp>
    <dsp:sp modelId="{B3BE9DA6-AE76-4A6F-92FA-A5687FACE827}">
      <dsp:nvSpPr>
        <dsp:cNvPr id="0" name=""/>
        <dsp:cNvSpPr/>
      </dsp:nvSpPr>
      <dsp:spPr>
        <a:xfrm>
          <a:off x="2927374" y="2902007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Déposer sa candidature sur la plateforme FORMIRIS du 06 mars au 24 mars</a:t>
          </a:r>
          <a:endParaRPr lang="en-US" sz="1400" kern="1200" dirty="0"/>
        </a:p>
      </dsp:txBody>
      <dsp:txXfrm>
        <a:off x="2927374" y="2902007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8E91-63E3-4F89-8734-B1BF0C0898B5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DC11-135A-4794-B396-2D1B9A780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0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210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sélectionner tous les objets présents dans cette frise afin de l’allonger ou de la raccourcir en fonction de vos besoins. </a:t>
            </a:r>
            <a:br>
              <a:rPr lang="fr-FR" dirty="0"/>
            </a:br>
            <a:r>
              <a:rPr lang="fr-FR" dirty="0"/>
              <a:t>Pour illustrer vos propos, n’hésitez pas à ajouter des pictogrammes comme présenté ici, dans l’exemple.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09C3-3EE1-4C71-98CC-4290C918FB5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17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10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831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55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548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07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22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CBA0FF2-C8FB-E4BF-9F61-01116239F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898D253-8909-6BEC-3389-E56FAFD68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196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E38D8-9963-621C-6484-6507AFFF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ED4ED8-7999-B337-9DDB-1AEE9313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B569E-2375-D0CB-156C-B246BEA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3C227-6B4D-0030-AAE2-82FC5113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14DA4-CE1F-4064-59FF-93B0FBC8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08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71468-2B46-FCC9-F846-CA0F5A81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4AE6EC-BB18-1026-6448-FD3F4A70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7F25F0-B9C4-D2DE-BEF0-727BDBAA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0DEAB-5E2F-41A0-5140-F2453BBE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3112D-5180-4D19-9D08-78EA438D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8AD7A8-6C62-B204-BA3E-3AC58FC74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2C52A7-5A5B-1AC8-A6F2-66D2D1EE6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6987A-48C8-38F8-C380-64BFA06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85666-89C1-6804-FD88-540A8DE9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1380E-081D-4DA4-51C1-8A6571C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C61A9-84D8-DB16-D0CD-979F48F9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EEE0BE-0846-4B83-CB2D-2C62A2878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45695D-0218-71B9-1B7F-83A66BC4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2D6E40-2597-560B-F5B6-CC6392B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18BA9-7699-F4F5-0FBB-57CD1B44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3A07F-1E5C-A44B-92A9-DD41AB4A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153C7-96D8-6BE6-1146-A529A5BC1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2B2F4-B479-5D66-954D-474B2ECE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29619-6FE7-CAD5-A5C5-3E211873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2C85F-8349-AB49-EDA5-37462A63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9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29590-C5CF-D1E7-4A5D-9E5A1607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61A51-64F3-D162-C347-91C20F6CC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2CA4C-73F9-5B0C-F741-5776276FA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369870-D1CC-0355-868E-E2AA66E7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6F3C6-48F2-E109-9515-EF59A2A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387515-1660-6DDF-0A07-2D74E2DC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A5A1-311E-6573-5B33-BEB86F8E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76E0DF-4A44-8244-8709-CBDB2185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FB1DDC-C3A7-456D-2235-CB332B969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1BB7B5-14BA-BFE9-C021-CF450698B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1ED420-7477-C085-FFDD-5487E0C88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5F95C2-8034-8FDD-461A-A51CEB55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0A7631-0499-9F07-A087-E887ECD7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4F1F00-0802-D1A2-4699-D92A4B81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4EA93-62D7-93A0-BE11-2FA59B0A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F7362F-1379-50C4-A634-1A5AC55A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E99C2E-53E2-D5A4-2F6E-58E4B176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E832B2-8F11-3378-F6B0-975D10FD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6414EC-C4AC-46B3-9CB4-07BE3FA2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9FF241-7336-877E-E9B9-FE90B734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33C487-7481-D9E7-DAB1-55BE56A7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ACB4B-C689-8426-D688-75F61C4B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3243C-E3D8-C533-DF87-AD1AA814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ADB31B-2725-B61F-F86D-731E50DA3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71F3C2-4E58-B920-9599-38D701A1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CB38BF-EC34-E2E1-6C18-A58EC4D3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A830AE-468A-133E-785C-D75D91A7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0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0AA24-F1DE-ECDC-9CAD-11FC7252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15C2D4-0512-1AFE-8B88-4ED78016B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9FB1A-CF43-9BB7-68F9-F9DAE1F7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5AA5D0-8A3F-6BE1-A01A-B47CD2AF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ED6D1C-E7A8-E4D6-C349-7BC0F422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A6370-D637-963D-0BFC-67E4F6D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1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B853FE-0091-2BEC-1E68-536460D8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D45C20-8E3D-D78F-0C0B-DAE8CE87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E7620-69C9-B47D-91BA-AB51D14C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1DD9-2009-4F2A-95B1-282DD63884E3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62133-5C96-5AD5-E477-7490A9435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C88EE-3CDA-5ECF-EDA2-D2337F3D6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987A-69DF-49D4-AA14-72B1B6B3B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5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ppei@formiris.org" TargetMode="External"/><Relationship Id="rId2" Type="http://schemas.openxmlformats.org/officeDocument/2006/relationships/hyperlink" Target="https://www.youtube.com/playlist?list=PLHWBjVGsdmdmXNY7JHWcd8Ky5YKIxOTP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s://www.calendarpedi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BAC8813-8C5B-412D-B136-3233A9216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fr-FR" sz="4000" b="1">
                <a:solidFill>
                  <a:schemeClr val="tx2"/>
                </a:solidFill>
              </a:rPr>
              <a:t>Cappei aujourd’hui et demain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764EA9-0563-C11C-A2D4-23950B7D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r>
              <a:rPr lang="fr-FR" sz="1300" b="1">
                <a:solidFill>
                  <a:schemeClr val="tx2"/>
                </a:solidFill>
              </a:rPr>
              <a:t>Webinaire 21 mars 2023</a:t>
            </a:r>
          </a:p>
          <a:p>
            <a:pPr algn="l"/>
            <a:r>
              <a:rPr lang="fr-FR" sz="1300" b="1">
                <a:solidFill>
                  <a:schemeClr val="tx2"/>
                </a:solidFill>
              </a:rPr>
              <a:t>Pole éducatif, pédagogique et pastoral </a:t>
            </a:r>
          </a:p>
          <a:p>
            <a:pPr algn="l"/>
            <a:r>
              <a:rPr lang="fr-FR" sz="1300" b="1">
                <a:solidFill>
                  <a:schemeClr val="tx2"/>
                </a:solidFill>
              </a:rPr>
              <a:t>Secrétariat Général de l’Enseignement Catholique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A6013-9E12-90FF-B23B-AA22F13BB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6" r="23298" b="3455"/>
          <a:stretch/>
        </p:blipFill>
        <p:spPr>
          <a:xfrm>
            <a:off x="6379341" y="1435726"/>
            <a:ext cx="5029200" cy="397878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803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17413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6" name="Rectangle 17415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80947" y="724291"/>
            <a:ext cx="9829800" cy="4395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fr-FR" sz="3600" b="1" dirty="0">
                <a:solidFill>
                  <a:srgbClr val="FF580B"/>
                </a:solidFill>
              </a:rPr>
              <a:t>Modules de tronc </a:t>
            </a:r>
            <a:r>
              <a:rPr lang="en-US" altLang="fr-FR" sz="3600" b="1" dirty="0" err="1">
                <a:solidFill>
                  <a:srgbClr val="FF580B"/>
                </a:solidFill>
              </a:rPr>
              <a:t>commun</a:t>
            </a:r>
            <a:r>
              <a:rPr lang="en-US" altLang="fr-FR" sz="3600" b="1" dirty="0">
                <a:solidFill>
                  <a:srgbClr val="FF580B"/>
                </a:solidFill>
              </a:rPr>
              <a:t> </a:t>
            </a:r>
          </a:p>
        </p:txBody>
      </p:sp>
      <p:grpSp>
        <p:nvGrpSpPr>
          <p:cNvPr id="17418" name="Group 17417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7419" name="Freeform: Shape 17418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0" name="Freeform: Shape 17419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1" name="Freeform: Shape 17420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2" name="Freeform: Shape 17421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2921B8D-0B5A-81BD-DFEF-1C873A2444E3}"/>
              </a:ext>
            </a:extLst>
          </p:cNvPr>
          <p:cNvSpPr txBox="1"/>
          <p:nvPr/>
        </p:nvSpPr>
        <p:spPr>
          <a:xfrm>
            <a:off x="2621901" y="1700981"/>
            <a:ext cx="8762171" cy="821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120h = 20 </a:t>
            </a:r>
            <a:r>
              <a:rPr lang="en-US" dirty="0" err="1">
                <a:solidFill>
                  <a:schemeClr val="tx2"/>
                </a:solidFill>
              </a:rPr>
              <a:t>jours</a:t>
            </a:r>
            <a:r>
              <a:rPr lang="en-US" dirty="0">
                <a:solidFill>
                  <a:schemeClr val="tx2"/>
                </a:solidFill>
              </a:rPr>
              <a:t> de formation 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présentiel</a:t>
            </a:r>
            <a:r>
              <a:rPr lang="en-US" dirty="0">
                <a:solidFill>
                  <a:schemeClr val="tx2"/>
                </a:solidFill>
              </a:rPr>
              <a:t> - 7 </a:t>
            </a:r>
            <a:r>
              <a:rPr lang="en-US" dirty="0" err="1">
                <a:solidFill>
                  <a:schemeClr val="tx2"/>
                </a:solidFill>
              </a:rPr>
              <a:t>centres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référence</a:t>
            </a: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24h de stage = 2 </a:t>
            </a:r>
            <a:r>
              <a:rPr lang="en-US" dirty="0" err="1">
                <a:solidFill>
                  <a:schemeClr val="tx2"/>
                </a:solidFill>
              </a:rPr>
              <a:t>jours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tuteurs</a:t>
            </a:r>
            <a:r>
              <a:rPr lang="en-US" dirty="0">
                <a:solidFill>
                  <a:schemeClr val="tx2"/>
                </a:solidFill>
              </a:rPr>
              <a:t> et 2 </a:t>
            </a:r>
            <a:r>
              <a:rPr lang="en-US" dirty="0" err="1">
                <a:solidFill>
                  <a:schemeClr val="tx2"/>
                </a:solidFill>
              </a:rPr>
              <a:t>jours</a:t>
            </a:r>
            <a:r>
              <a:rPr lang="en-US" dirty="0">
                <a:solidFill>
                  <a:schemeClr val="tx2"/>
                </a:solidFill>
              </a:rPr>
              <a:t> dans des structures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dispositifs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7424" name="Group 17423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17425" name="Freeform: Shape 17424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6" name="Freeform: Shape 17425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7" name="Freeform: Shape 17426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428" name="Freeform: Shape 17427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47584F5-0E39-4FB2-1EB5-85645B932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51798"/>
              </p:ext>
            </p:extLst>
          </p:nvPr>
        </p:nvGraphicFramePr>
        <p:xfrm>
          <a:off x="559837" y="2522848"/>
          <a:ext cx="11243386" cy="4054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998">
                  <a:extLst>
                    <a:ext uri="{9D8B030D-6E8A-4147-A177-3AD203B41FA5}">
                      <a16:colId xmlns:a16="http://schemas.microsoft.com/office/drawing/2014/main" val="2223756690"/>
                    </a:ext>
                  </a:extLst>
                </a:gridCol>
                <a:gridCol w="1561361">
                  <a:extLst>
                    <a:ext uri="{9D8B030D-6E8A-4147-A177-3AD203B41FA5}">
                      <a16:colId xmlns:a16="http://schemas.microsoft.com/office/drawing/2014/main" val="3012996122"/>
                    </a:ext>
                  </a:extLst>
                </a:gridCol>
                <a:gridCol w="2224792">
                  <a:extLst>
                    <a:ext uri="{9D8B030D-6E8A-4147-A177-3AD203B41FA5}">
                      <a16:colId xmlns:a16="http://schemas.microsoft.com/office/drawing/2014/main" val="1396343931"/>
                    </a:ext>
                  </a:extLst>
                </a:gridCol>
                <a:gridCol w="1893438">
                  <a:extLst>
                    <a:ext uri="{9D8B030D-6E8A-4147-A177-3AD203B41FA5}">
                      <a16:colId xmlns:a16="http://schemas.microsoft.com/office/drawing/2014/main" val="336120823"/>
                    </a:ext>
                  </a:extLst>
                </a:gridCol>
                <a:gridCol w="2086769">
                  <a:extLst>
                    <a:ext uri="{9D8B030D-6E8A-4147-A177-3AD203B41FA5}">
                      <a16:colId xmlns:a16="http://schemas.microsoft.com/office/drawing/2014/main" val="4251356805"/>
                    </a:ext>
                  </a:extLst>
                </a:gridCol>
                <a:gridCol w="2066028">
                  <a:extLst>
                    <a:ext uri="{9D8B030D-6E8A-4147-A177-3AD203B41FA5}">
                      <a16:colId xmlns:a16="http://schemas.microsoft.com/office/drawing/2014/main" val="1338614172"/>
                    </a:ext>
                  </a:extLst>
                </a:gridCol>
              </a:tblGrid>
              <a:tr h="101877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Module 1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18h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Module 2</a:t>
                      </a:r>
                    </a:p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18h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Module 3</a:t>
                      </a:r>
                    </a:p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18h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Module 4</a:t>
                      </a:r>
                    </a:p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18h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Module 5</a:t>
                      </a:r>
                    </a:p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48h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Module 6</a:t>
                      </a:r>
                    </a:p>
                    <a:p>
                      <a:pPr algn="ctr"/>
                      <a:r>
                        <a:rPr lang="fr-FR" sz="2000">
                          <a:solidFill>
                            <a:schemeClr val="tx1"/>
                          </a:solidFill>
                        </a:rPr>
                        <a:t>24h</a:t>
                      </a:r>
                    </a:p>
                  </a:txBody>
                  <a:tcPr marL="43870" marR="43870" marT="21935" marB="21935"/>
                </a:tc>
                <a:extLst>
                  <a:ext uri="{0D108BD9-81ED-4DB2-BD59-A6C34878D82A}">
                    <a16:rowId xmlns:a16="http://schemas.microsoft.com/office/drawing/2014/main" val="2569335199"/>
                  </a:ext>
                </a:extLst>
              </a:tr>
              <a:tr h="3036156"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/>
                        <a:t>S’approprier les enjeux éthiques et sociétaux de l’éducation inclusive.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/>
                        <a:t>Connaître le cadre législatif et règlementaire ainsi que sa mise en œuvre.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/>
                        <a:t>Connaître les univers</a:t>
                      </a:r>
                      <a:r>
                        <a:rPr lang="fr-FR" sz="2000" b="0" baseline="0" dirty="0"/>
                        <a:t> institutionnels, les cultures et les pratiques des professionnels de l’accompagnement et du soin.</a:t>
                      </a:r>
                      <a:endParaRPr lang="fr-FR" sz="2000" b="0" dirty="0"/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r>
                        <a:rPr lang="fr-FR" sz="2000" b="0" dirty="0"/>
                        <a:t>Professionnaliser les relations et construire le parcours de formation avec les familles.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r>
                        <a:rPr lang="fr-FR" sz="2000" b="0" dirty="0"/>
                        <a:t>Identifier, analyser et prendre en compte les besoins éducatifs particuliers pour leur apporter des réponses pédagogiques et éducatives.</a:t>
                      </a:r>
                    </a:p>
                  </a:txBody>
                  <a:tcPr marL="43870" marR="43870" marT="21935" marB="21935"/>
                </a:tc>
                <a:tc>
                  <a:txBody>
                    <a:bodyPr/>
                    <a:lstStyle/>
                    <a:p>
                      <a:r>
                        <a:rPr lang="fr-FR" sz="2000" b="0" dirty="0"/>
                        <a:t>Exercer dans l’école inclusive comme personne ressource.</a:t>
                      </a:r>
                    </a:p>
                  </a:txBody>
                  <a:tcPr marL="43870" marR="43870" marT="21935" marB="21935"/>
                </a:tc>
                <a:extLst>
                  <a:ext uri="{0D108BD9-81ED-4DB2-BD59-A6C34878D82A}">
                    <a16:rowId xmlns:a16="http://schemas.microsoft.com/office/drawing/2014/main" val="13917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549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2540890" y="2114065"/>
            <a:ext cx="1445895" cy="599123"/>
          </a:xfrm>
          <a:custGeom>
            <a:avLst/>
            <a:gdLst/>
            <a:ahLst/>
            <a:cxnLst/>
            <a:rect l="l" t="t" r="r" b="b"/>
            <a:pathLst>
              <a:path w="1927860" h="798829">
                <a:moveTo>
                  <a:pt x="0" y="798576"/>
                </a:moveTo>
                <a:lnTo>
                  <a:pt x="1927860" y="798576"/>
                </a:lnTo>
                <a:lnTo>
                  <a:pt x="1927860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5400">
            <a:solidFill>
              <a:srgbClr val="58C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13054" y="2164763"/>
            <a:ext cx="506730" cy="4948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indent="-85725">
              <a:spcBef>
                <a:spcPts val="79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dirty="0">
                <a:latin typeface="Corbel"/>
                <a:cs typeface="Corbel"/>
              </a:rPr>
              <a:t>R</a:t>
            </a:r>
            <a:r>
              <a:rPr sz="1050" spc="-8" dirty="0">
                <a:latin typeface="Corbel"/>
                <a:cs typeface="Corbel"/>
              </a:rPr>
              <a:t>A</a:t>
            </a:r>
            <a:r>
              <a:rPr sz="1050" dirty="0">
                <a:latin typeface="Corbel"/>
                <a:cs typeface="Corbel"/>
              </a:rPr>
              <a:t>S</a:t>
            </a:r>
            <a:r>
              <a:rPr sz="1050" spc="4" dirty="0">
                <a:latin typeface="Corbel"/>
                <a:cs typeface="Corbel"/>
              </a:rPr>
              <a:t>E</a:t>
            </a:r>
            <a:r>
              <a:rPr sz="1050" dirty="0">
                <a:latin typeface="Corbel"/>
                <a:cs typeface="Corbel"/>
              </a:rPr>
              <a:t>D</a:t>
            </a:r>
          </a:p>
          <a:p>
            <a:pPr marL="95250" indent="-85725">
              <a:spcBef>
                <a:spcPts val="26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spc="-4" dirty="0">
                <a:latin typeface="Corbel"/>
                <a:cs typeface="Corbel"/>
              </a:rPr>
              <a:t>RA</a:t>
            </a:r>
            <a:endParaRPr lang="fr-FR" sz="1050" spc="-4" dirty="0">
              <a:latin typeface="Corbel"/>
              <a:cs typeface="Corbel"/>
            </a:endParaRPr>
          </a:p>
          <a:p>
            <a:pPr marL="95250" indent="-85725">
              <a:spcBef>
                <a:spcPts val="26"/>
              </a:spcBef>
              <a:buFont typeface="Arial MT"/>
              <a:buChar char="•"/>
              <a:tabLst>
                <a:tab pos="95250" algn="l"/>
              </a:tabLst>
            </a:pPr>
            <a:r>
              <a:rPr lang="fr-FR" sz="1050" spc="-4" dirty="0">
                <a:latin typeface="Corbel"/>
                <a:cs typeface="Corbel"/>
              </a:rPr>
              <a:t>GRAD</a:t>
            </a:r>
            <a:endParaRPr sz="1050" dirty="0">
              <a:latin typeface="Corbel"/>
              <a:cs typeface="Corbe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85690" y="1669461"/>
            <a:ext cx="1176208" cy="397575"/>
            <a:chOff x="1591310" y="2629154"/>
            <a:chExt cx="1376045" cy="409575"/>
          </a:xfrm>
          <a:solidFill>
            <a:srgbClr val="00B4A2"/>
          </a:solidFill>
        </p:grpSpPr>
        <p:sp>
          <p:nvSpPr>
            <p:cNvPr id="29" name="object 29"/>
            <p:cNvSpPr/>
            <p:nvPr/>
          </p:nvSpPr>
          <p:spPr>
            <a:xfrm>
              <a:off x="1604010" y="2641854"/>
              <a:ext cx="1350645" cy="384175"/>
            </a:xfrm>
            <a:custGeom>
              <a:avLst/>
              <a:gdLst/>
              <a:ahLst/>
              <a:cxnLst/>
              <a:rect l="l" t="t" r="r" b="b"/>
              <a:pathLst>
                <a:path w="1350645" h="384175">
                  <a:moveTo>
                    <a:pt x="12862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1286256" y="384048"/>
                  </a:lnTo>
                  <a:lnTo>
                    <a:pt x="1311151" y="379011"/>
                  </a:lnTo>
                  <a:lnTo>
                    <a:pt x="1331499" y="365283"/>
                  </a:lnTo>
                  <a:lnTo>
                    <a:pt x="1345227" y="344935"/>
                  </a:lnTo>
                  <a:lnTo>
                    <a:pt x="1350264" y="320040"/>
                  </a:lnTo>
                  <a:lnTo>
                    <a:pt x="1350264" y="64008"/>
                  </a:lnTo>
                  <a:lnTo>
                    <a:pt x="1345227" y="39112"/>
                  </a:lnTo>
                  <a:lnTo>
                    <a:pt x="1331499" y="18764"/>
                  </a:lnTo>
                  <a:lnTo>
                    <a:pt x="1311151" y="5036"/>
                  </a:lnTo>
                  <a:lnTo>
                    <a:pt x="1286256" y="0"/>
                  </a:lnTo>
                  <a:close/>
                </a:path>
              </a:pathLst>
            </a:custGeom>
            <a:grpFill/>
            <a:ln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4010" y="2641854"/>
              <a:ext cx="1350645" cy="384175"/>
            </a:xfrm>
            <a:custGeom>
              <a:avLst/>
              <a:gdLst/>
              <a:ahLst/>
              <a:cxnLst/>
              <a:rect l="l" t="t" r="r" b="b"/>
              <a:pathLst>
                <a:path w="13506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1286256" y="0"/>
                  </a:lnTo>
                  <a:lnTo>
                    <a:pt x="1311151" y="5036"/>
                  </a:lnTo>
                  <a:lnTo>
                    <a:pt x="1331499" y="18764"/>
                  </a:lnTo>
                  <a:lnTo>
                    <a:pt x="1345227" y="39112"/>
                  </a:lnTo>
                  <a:lnTo>
                    <a:pt x="1350264" y="64008"/>
                  </a:lnTo>
                  <a:lnTo>
                    <a:pt x="1350264" y="320040"/>
                  </a:lnTo>
                  <a:lnTo>
                    <a:pt x="1345227" y="344935"/>
                  </a:lnTo>
                  <a:lnTo>
                    <a:pt x="1331499" y="365283"/>
                  </a:lnTo>
                  <a:lnTo>
                    <a:pt x="1311151" y="379011"/>
                  </a:lnTo>
                  <a:lnTo>
                    <a:pt x="12862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grpFill/>
            <a:ln w="25400"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69488" y="1701071"/>
            <a:ext cx="853440" cy="253435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863"/>
              </a:lnSpc>
              <a:spcBef>
                <a:spcPts val="176"/>
              </a:spcBef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Module 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de </a:t>
            </a:r>
            <a:r>
              <a:rPr sz="788" spc="4" dirty="0">
                <a:solidFill>
                  <a:sysClr val="windowText" lastClr="000000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p</a:t>
            </a:r>
            <a:r>
              <a:rPr sz="788" spc="-8" dirty="0">
                <a:solidFill>
                  <a:sysClr val="windowText" lastClr="000000"/>
                </a:solidFill>
                <a:latin typeface="Corbel"/>
                <a:cs typeface="Corbel"/>
              </a:rPr>
              <a:t>r</a:t>
            </a: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of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ess</a:t>
            </a:r>
            <a:r>
              <a:rPr sz="788" spc="-8" dirty="0">
                <a:solidFill>
                  <a:sysClr val="windowText" lastClr="000000"/>
                </a:solidFill>
                <a:latin typeface="Corbel"/>
                <a:cs typeface="Corbel"/>
              </a:rPr>
              <a:t>i</a:t>
            </a: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onn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a</a:t>
            </a:r>
            <a:r>
              <a:rPr sz="788" spc="-8" dirty="0">
                <a:solidFill>
                  <a:sysClr val="windowText" lastClr="000000"/>
                </a:solidFill>
                <a:latin typeface="Corbel"/>
                <a:cs typeface="Corbel"/>
              </a:rPr>
              <a:t>li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s</a:t>
            </a:r>
            <a:r>
              <a:rPr sz="788" spc="-11" dirty="0">
                <a:solidFill>
                  <a:sysClr val="windowText" lastClr="000000"/>
                </a:solidFill>
                <a:latin typeface="Corbel"/>
                <a:cs typeface="Corbel"/>
              </a:rPr>
              <a:t>a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t</a:t>
            </a:r>
            <a:r>
              <a:rPr sz="788" spc="-15" dirty="0">
                <a:solidFill>
                  <a:sysClr val="windowText" lastClr="000000"/>
                </a:solidFill>
                <a:latin typeface="Corbel"/>
                <a:cs typeface="Corbel"/>
              </a:rPr>
              <a:t>i</a:t>
            </a: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on</a:t>
            </a:r>
            <a:endParaRPr sz="788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40028" y="3498592"/>
            <a:ext cx="1445895" cy="430054"/>
          </a:xfrm>
          <a:custGeom>
            <a:avLst/>
            <a:gdLst/>
            <a:ahLst/>
            <a:cxnLst/>
            <a:rect l="l" t="t" r="r" b="b"/>
            <a:pathLst>
              <a:path w="1927860" h="573404">
                <a:moveTo>
                  <a:pt x="0" y="573024"/>
                </a:moveTo>
                <a:lnTo>
                  <a:pt x="1927860" y="573024"/>
                </a:lnTo>
                <a:lnTo>
                  <a:pt x="1927860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ln w="25400">
            <a:solidFill>
              <a:srgbClr val="37383E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33" name="object 33"/>
          <p:cNvSpPr txBox="1"/>
          <p:nvPr/>
        </p:nvSpPr>
        <p:spPr>
          <a:xfrm>
            <a:off x="2643780" y="3547436"/>
            <a:ext cx="132593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</a:pPr>
            <a:r>
              <a:rPr lang="fr-FR" sz="1050" dirty="0">
                <a:latin typeface="Corbel"/>
                <a:cs typeface="Corbel"/>
              </a:rPr>
              <a:t>Grande Difficulté </a:t>
            </a:r>
            <a:r>
              <a:rPr lang="fr-FR" sz="1050" spc="4" dirty="0">
                <a:latin typeface="Corbel"/>
                <a:cs typeface="Corbel"/>
              </a:rPr>
              <a:t>Scolaire </a:t>
            </a:r>
            <a:r>
              <a:rPr lang="fr-FR" sz="1050" dirty="0">
                <a:latin typeface="Corbel"/>
                <a:cs typeface="Corbel"/>
              </a:rPr>
              <a:t>1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2654998" y="2832298"/>
            <a:ext cx="1032034" cy="307181"/>
            <a:chOff x="1591310" y="3689858"/>
            <a:chExt cx="1376045" cy="409575"/>
          </a:xfrm>
          <a:solidFill>
            <a:srgbClr val="37383E"/>
          </a:solidFill>
        </p:grpSpPr>
        <p:sp>
          <p:nvSpPr>
            <p:cNvPr id="35" name="object 35"/>
            <p:cNvSpPr/>
            <p:nvPr/>
          </p:nvSpPr>
          <p:spPr>
            <a:xfrm>
              <a:off x="1604010" y="3702558"/>
              <a:ext cx="1350645" cy="384175"/>
            </a:xfrm>
            <a:custGeom>
              <a:avLst/>
              <a:gdLst/>
              <a:ahLst/>
              <a:cxnLst/>
              <a:rect l="l" t="t" r="r" b="b"/>
              <a:pathLst>
                <a:path w="1350645" h="384175">
                  <a:moveTo>
                    <a:pt x="12862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1286256" y="384048"/>
                  </a:lnTo>
                  <a:lnTo>
                    <a:pt x="1311151" y="379011"/>
                  </a:lnTo>
                  <a:lnTo>
                    <a:pt x="1331499" y="365283"/>
                  </a:lnTo>
                  <a:lnTo>
                    <a:pt x="1345227" y="344935"/>
                  </a:lnTo>
                  <a:lnTo>
                    <a:pt x="1350264" y="320040"/>
                  </a:lnTo>
                  <a:lnTo>
                    <a:pt x="1350264" y="64008"/>
                  </a:lnTo>
                  <a:lnTo>
                    <a:pt x="1345227" y="39112"/>
                  </a:lnTo>
                  <a:lnTo>
                    <a:pt x="1331499" y="18764"/>
                  </a:lnTo>
                  <a:lnTo>
                    <a:pt x="1311151" y="5036"/>
                  </a:lnTo>
                  <a:lnTo>
                    <a:pt x="12862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04010" y="3702558"/>
              <a:ext cx="1350645" cy="384175"/>
            </a:xfrm>
            <a:custGeom>
              <a:avLst/>
              <a:gdLst/>
              <a:ahLst/>
              <a:cxnLst/>
              <a:rect l="l" t="t" r="r" b="b"/>
              <a:pathLst>
                <a:path w="13506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1286256" y="0"/>
                  </a:lnTo>
                  <a:lnTo>
                    <a:pt x="1311151" y="5036"/>
                  </a:lnTo>
                  <a:lnTo>
                    <a:pt x="1331499" y="18764"/>
                  </a:lnTo>
                  <a:lnTo>
                    <a:pt x="1345227" y="39112"/>
                  </a:lnTo>
                  <a:lnTo>
                    <a:pt x="1350264" y="64008"/>
                  </a:lnTo>
                  <a:lnTo>
                    <a:pt x="1350264" y="320040"/>
                  </a:lnTo>
                  <a:lnTo>
                    <a:pt x="1345227" y="344935"/>
                  </a:lnTo>
                  <a:lnTo>
                    <a:pt x="1331499" y="365283"/>
                  </a:lnTo>
                  <a:lnTo>
                    <a:pt x="1311151" y="379011"/>
                  </a:lnTo>
                  <a:lnTo>
                    <a:pt x="12862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80348" y="2848728"/>
            <a:ext cx="906304" cy="253435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863"/>
              </a:lnSpc>
              <a:spcBef>
                <a:spcPts val="176"/>
              </a:spcBef>
            </a:pP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Modules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ofond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sseme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788" spc="-3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788" dirty="0">
              <a:latin typeface="Corbel"/>
              <a:cs typeface="Corbel"/>
            </a:endParaRPr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8D739183-BF4E-82E2-93BD-68E05943804D}"/>
              </a:ext>
            </a:extLst>
          </p:cNvPr>
          <p:cNvGrpSpPr/>
          <p:nvPr/>
        </p:nvGrpSpPr>
        <p:grpSpPr>
          <a:xfrm>
            <a:off x="3035220" y="3148429"/>
            <a:ext cx="1032034" cy="307181"/>
            <a:chOff x="1484992" y="3062742"/>
            <a:chExt cx="1032034" cy="307181"/>
          </a:xfrm>
          <a:solidFill>
            <a:srgbClr val="FF580B"/>
          </a:solidFill>
        </p:grpSpPr>
        <p:grpSp>
          <p:nvGrpSpPr>
            <p:cNvPr id="40" name="object 40"/>
            <p:cNvGrpSpPr/>
            <p:nvPr/>
          </p:nvGrpSpPr>
          <p:grpSpPr>
            <a:xfrm>
              <a:off x="1484992" y="3062742"/>
              <a:ext cx="1032034" cy="307181"/>
              <a:chOff x="1591310" y="4525009"/>
              <a:chExt cx="1376045" cy="409575"/>
            </a:xfrm>
            <a:grpFill/>
          </p:grpSpPr>
          <p:sp>
            <p:nvSpPr>
              <p:cNvPr id="41" name="object 41"/>
              <p:cNvSpPr/>
              <p:nvPr/>
            </p:nvSpPr>
            <p:spPr>
              <a:xfrm>
                <a:off x="1604010" y="4537709"/>
                <a:ext cx="1350645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50645" h="384175">
                    <a:moveTo>
                      <a:pt x="1286256" y="0"/>
                    </a:moveTo>
                    <a:lnTo>
                      <a:pt x="64008" y="0"/>
                    </a:lnTo>
                    <a:lnTo>
                      <a:pt x="39112" y="5036"/>
                    </a:lnTo>
                    <a:lnTo>
                      <a:pt x="18764" y="18764"/>
                    </a:lnTo>
                    <a:lnTo>
                      <a:pt x="5036" y="39112"/>
                    </a:lnTo>
                    <a:lnTo>
                      <a:pt x="0" y="64007"/>
                    </a:lnTo>
                    <a:lnTo>
                      <a:pt x="0" y="320039"/>
                    </a:lnTo>
                    <a:lnTo>
                      <a:pt x="5036" y="344935"/>
                    </a:lnTo>
                    <a:lnTo>
                      <a:pt x="18764" y="365283"/>
                    </a:lnTo>
                    <a:lnTo>
                      <a:pt x="39112" y="379011"/>
                    </a:lnTo>
                    <a:lnTo>
                      <a:pt x="64008" y="384047"/>
                    </a:lnTo>
                    <a:lnTo>
                      <a:pt x="1286256" y="384047"/>
                    </a:lnTo>
                    <a:lnTo>
                      <a:pt x="1311151" y="379011"/>
                    </a:lnTo>
                    <a:lnTo>
                      <a:pt x="1331499" y="365283"/>
                    </a:lnTo>
                    <a:lnTo>
                      <a:pt x="1345227" y="344935"/>
                    </a:lnTo>
                    <a:lnTo>
                      <a:pt x="1350264" y="320039"/>
                    </a:lnTo>
                    <a:lnTo>
                      <a:pt x="1350264" y="64007"/>
                    </a:lnTo>
                    <a:lnTo>
                      <a:pt x="1345227" y="39112"/>
                    </a:lnTo>
                    <a:lnTo>
                      <a:pt x="1331499" y="18764"/>
                    </a:lnTo>
                    <a:lnTo>
                      <a:pt x="1311151" y="5036"/>
                    </a:lnTo>
                    <a:lnTo>
                      <a:pt x="128625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604010" y="4537709"/>
                <a:ext cx="1350645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50645" h="384175">
                    <a:moveTo>
                      <a:pt x="0" y="64007"/>
                    </a:moveTo>
                    <a:lnTo>
                      <a:pt x="5036" y="39112"/>
                    </a:lnTo>
                    <a:lnTo>
                      <a:pt x="18764" y="18764"/>
                    </a:lnTo>
                    <a:lnTo>
                      <a:pt x="39112" y="5036"/>
                    </a:lnTo>
                    <a:lnTo>
                      <a:pt x="64008" y="0"/>
                    </a:lnTo>
                    <a:lnTo>
                      <a:pt x="1286256" y="0"/>
                    </a:lnTo>
                    <a:lnTo>
                      <a:pt x="1311151" y="5036"/>
                    </a:lnTo>
                    <a:lnTo>
                      <a:pt x="1331499" y="18764"/>
                    </a:lnTo>
                    <a:lnTo>
                      <a:pt x="1345227" y="39112"/>
                    </a:lnTo>
                    <a:lnTo>
                      <a:pt x="1350264" y="64007"/>
                    </a:lnTo>
                    <a:lnTo>
                      <a:pt x="1350264" y="320039"/>
                    </a:lnTo>
                    <a:lnTo>
                      <a:pt x="1345227" y="344935"/>
                    </a:lnTo>
                    <a:lnTo>
                      <a:pt x="1331499" y="365283"/>
                    </a:lnTo>
                    <a:lnTo>
                      <a:pt x="1311151" y="379011"/>
                    </a:lnTo>
                    <a:lnTo>
                      <a:pt x="1286256" y="384047"/>
                    </a:lnTo>
                    <a:lnTo>
                      <a:pt x="64008" y="384047"/>
                    </a:lnTo>
                    <a:lnTo>
                      <a:pt x="39112" y="379011"/>
                    </a:lnTo>
                    <a:lnTo>
                      <a:pt x="18764" y="365283"/>
                    </a:lnTo>
                    <a:lnTo>
                      <a:pt x="5036" y="344935"/>
                    </a:lnTo>
                    <a:lnTo>
                      <a:pt x="0" y="320039"/>
                    </a:lnTo>
                    <a:lnTo>
                      <a:pt x="0" y="64007"/>
                    </a:lnTo>
                    <a:close/>
                  </a:path>
                </a:pathLst>
              </a:custGeom>
              <a:grpFill/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1588065" y="3070400"/>
              <a:ext cx="912495" cy="253435"/>
            </a:xfrm>
            <a:prstGeom prst="rect">
              <a:avLst/>
            </a:prstGeom>
            <a:grpFill/>
          </p:spPr>
          <p:txBody>
            <a:bodyPr vert="horz" wrap="square" lIns="0" tIns="22384" rIns="0" bIns="0" rtlCol="0">
              <a:spAutoFit/>
            </a:bodyPr>
            <a:lstStyle/>
            <a:p>
              <a:pPr marL="9525" marR="3810">
                <a:lnSpc>
                  <a:spcPts val="863"/>
                </a:lnSpc>
                <a:spcBef>
                  <a:spcPts val="176"/>
                </a:spcBef>
              </a:pP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Modules 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A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pp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r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ofond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i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sseme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n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t</a:t>
              </a:r>
              <a:r>
                <a:rPr sz="788" spc="-38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2</a:t>
              </a:r>
              <a:endParaRPr sz="788" dirty="0">
                <a:latin typeface="Corbel"/>
                <a:cs typeface="Corbel"/>
              </a:endParaRPr>
            </a:p>
          </p:txBody>
        </p:sp>
      </p:grpSp>
      <p:sp>
        <p:nvSpPr>
          <p:cNvPr id="46" name="object 46"/>
          <p:cNvSpPr/>
          <p:nvPr/>
        </p:nvSpPr>
        <p:spPr>
          <a:xfrm>
            <a:off x="4087321" y="2129115"/>
            <a:ext cx="1445895" cy="599123"/>
          </a:xfrm>
          <a:custGeom>
            <a:avLst/>
            <a:gdLst/>
            <a:ahLst/>
            <a:cxnLst/>
            <a:rect l="l" t="t" r="r" b="b"/>
            <a:pathLst>
              <a:path w="1927860" h="798829">
                <a:moveTo>
                  <a:pt x="0" y="798576"/>
                </a:moveTo>
                <a:lnTo>
                  <a:pt x="1927860" y="798576"/>
                </a:lnTo>
                <a:lnTo>
                  <a:pt x="1927860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5400">
            <a:solidFill>
              <a:srgbClr val="58C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59486" y="2230847"/>
            <a:ext cx="503873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indent="-85725">
              <a:spcBef>
                <a:spcPts val="79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dirty="0">
                <a:latin typeface="Corbel"/>
                <a:cs typeface="Corbel"/>
              </a:rPr>
              <a:t>S</a:t>
            </a:r>
            <a:r>
              <a:rPr sz="1050" spc="4" dirty="0">
                <a:latin typeface="Corbel"/>
                <a:cs typeface="Corbel"/>
              </a:rPr>
              <a:t>E</a:t>
            </a:r>
            <a:r>
              <a:rPr sz="1050" dirty="0">
                <a:latin typeface="Corbel"/>
                <a:cs typeface="Corbel"/>
              </a:rPr>
              <a:t>GPA</a:t>
            </a:r>
            <a:endParaRPr sz="1050">
              <a:latin typeface="Corbel"/>
              <a:cs typeface="Corbe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60751" y="1670394"/>
            <a:ext cx="1113954" cy="389805"/>
            <a:chOff x="3708146" y="2638298"/>
            <a:chExt cx="1374140" cy="409575"/>
          </a:xfrm>
          <a:solidFill>
            <a:srgbClr val="00B4A2"/>
          </a:solidFill>
        </p:grpSpPr>
        <p:sp>
          <p:nvSpPr>
            <p:cNvPr id="49" name="object 49"/>
            <p:cNvSpPr/>
            <p:nvPr/>
          </p:nvSpPr>
          <p:spPr>
            <a:xfrm>
              <a:off x="3720846" y="2650998"/>
              <a:ext cx="1348740" cy="384175"/>
            </a:xfrm>
            <a:custGeom>
              <a:avLst/>
              <a:gdLst/>
              <a:ahLst/>
              <a:cxnLst/>
              <a:rect l="l" t="t" r="r" b="b"/>
              <a:pathLst>
                <a:path w="1348739" h="384175">
                  <a:moveTo>
                    <a:pt x="1284731" y="0"/>
                  </a:moveTo>
                  <a:lnTo>
                    <a:pt x="64007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7" y="384048"/>
                  </a:lnTo>
                  <a:lnTo>
                    <a:pt x="1284731" y="384048"/>
                  </a:lnTo>
                  <a:lnTo>
                    <a:pt x="1309627" y="379011"/>
                  </a:lnTo>
                  <a:lnTo>
                    <a:pt x="1329975" y="365283"/>
                  </a:lnTo>
                  <a:lnTo>
                    <a:pt x="1343703" y="344935"/>
                  </a:lnTo>
                  <a:lnTo>
                    <a:pt x="1348739" y="320039"/>
                  </a:lnTo>
                  <a:lnTo>
                    <a:pt x="1348739" y="64007"/>
                  </a:lnTo>
                  <a:lnTo>
                    <a:pt x="1343703" y="39112"/>
                  </a:lnTo>
                  <a:lnTo>
                    <a:pt x="1329975" y="18764"/>
                  </a:lnTo>
                  <a:lnTo>
                    <a:pt x="1309627" y="5036"/>
                  </a:lnTo>
                  <a:lnTo>
                    <a:pt x="1284731" y="0"/>
                  </a:lnTo>
                  <a:close/>
                </a:path>
              </a:pathLst>
            </a:custGeom>
            <a:grpFill/>
            <a:ln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20846" y="2650998"/>
              <a:ext cx="1348740" cy="384175"/>
            </a:xfrm>
            <a:custGeom>
              <a:avLst/>
              <a:gdLst/>
              <a:ahLst/>
              <a:cxnLst/>
              <a:rect l="l" t="t" r="r" b="b"/>
              <a:pathLst>
                <a:path w="1348739" h="384175">
                  <a:moveTo>
                    <a:pt x="0" y="64007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7" y="0"/>
                  </a:lnTo>
                  <a:lnTo>
                    <a:pt x="1284731" y="0"/>
                  </a:lnTo>
                  <a:lnTo>
                    <a:pt x="1309627" y="5036"/>
                  </a:lnTo>
                  <a:lnTo>
                    <a:pt x="1329975" y="18764"/>
                  </a:lnTo>
                  <a:lnTo>
                    <a:pt x="1343703" y="39112"/>
                  </a:lnTo>
                  <a:lnTo>
                    <a:pt x="1348739" y="64007"/>
                  </a:lnTo>
                  <a:lnTo>
                    <a:pt x="1348739" y="320039"/>
                  </a:lnTo>
                  <a:lnTo>
                    <a:pt x="1343703" y="344935"/>
                  </a:lnTo>
                  <a:lnTo>
                    <a:pt x="1329975" y="365283"/>
                  </a:lnTo>
                  <a:lnTo>
                    <a:pt x="1309627" y="379011"/>
                  </a:lnTo>
                  <a:lnTo>
                    <a:pt x="1284731" y="384048"/>
                  </a:lnTo>
                  <a:lnTo>
                    <a:pt x="64007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grpFill/>
            <a:ln w="25400"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242626" y="1716619"/>
            <a:ext cx="85344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904"/>
              </a:lnSpc>
              <a:spcBef>
                <a:spcPts val="79"/>
              </a:spcBef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Module</a:t>
            </a:r>
            <a:r>
              <a:rPr sz="788" spc="-34" dirty="0">
                <a:solidFill>
                  <a:sysClr val="windowText" lastClr="000000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de</a:t>
            </a:r>
          </a:p>
          <a:p>
            <a:pPr marL="9525">
              <a:lnSpc>
                <a:spcPts val="904"/>
              </a:lnSpc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professionnalisation</a:t>
            </a:r>
            <a:endParaRPr sz="788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47303" y="3507050"/>
            <a:ext cx="1445895" cy="430054"/>
          </a:xfrm>
          <a:custGeom>
            <a:avLst/>
            <a:gdLst/>
            <a:ahLst/>
            <a:cxnLst/>
            <a:rect l="l" t="t" r="r" b="b"/>
            <a:pathLst>
              <a:path w="1927860" h="573404">
                <a:moveTo>
                  <a:pt x="0" y="573024"/>
                </a:moveTo>
                <a:lnTo>
                  <a:pt x="1927860" y="573024"/>
                </a:lnTo>
                <a:lnTo>
                  <a:pt x="1927860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ln w="25400">
            <a:solidFill>
              <a:srgbClr val="373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4100894" y="2839878"/>
            <a:ext cx="1030605" cy="307181"/>
            <a:chOff x="3708146" y="3699002"/>
            <a:chExt cx="1374140" cy="409575"/>
          </a:xfrm>
          <a:solidFill>
            <a:srgbClr val="37383E"/>
          </a:solidFill>
        </p:grpSpPr>
        <p:sp>
          <p:nvSpPr>
            <p:cNvPr id="55" name="object 55"/>
            <p:cNvSpPr/>
            <p:nvPr/>
          </p:nvSpPr>
          <p:spPr>
            <a:xfrm>
              <a:off x="3720846" y="3711702"/>
              <a:ext cx="1348740" cy="384175"/>
            </a:xfrm>
            <a:custGeom>
              <a:avLst/>
              <a:gdLst/>
              <a:ahLst/>
              <a:cxnLst/>
              <a:rect l="l" t="t" r="r" b="b"/>
              <a:pathLst>
                <a:path w="1348739" h="384175">
                  <a:moveTo>
                    <a:pt x="1284731" y="0"/>
                  </a:moveTo>
                  <a:lnTo>
                    <a:pt x="64007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7" y="384048"/>
                  </a:lnTo>
                  <a:lnTo>
                    <a:pt x="1284731" y="384048"/>
                  </a:lnTo>
                  <a:lnTo>
                    <a:pt x="1309627" y="379011"/>
                  </a:lnTo>
                  <a:lnTo>
                    <a:pt x="1329975" y="365283"/>
                  </a:lnTo>
                  <a:lnTo>
                    <a:pt x="1343703" y="344935"/>
                  </a:lnTo>
                  <a:lnTo>
                    <a:pt x="1348739" y="320040"/>
                  </a:lnTo>
                  <a:lnTo>
                    <a:pt x="1348739" y="64008"/>
                  </a:lnTo>
                  <a:lnTo>
                    <a:pt x="1343703" y="39112"/>
                  </a:lnTo>
                  <a:lnTo>
                    <a:pt x="1329975" y="18764"/>
                  </a:lnTo>
                  <a:lnTo>
                    <a:pt x="1309627" y="5036"/>
                  </a:lnTo>
                  <a:lnTo>
                    <a:pt x="128473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20846" y="3711702"/>
              <a:ext cx="1348740" cy="384175"/>
            </a:xfrm>
            <a:custGeom>
              <a:avLst/>
              <a:gdLst/>
              <a:ahLst/>
              <a:cxnLst/>
              <a:rect l="l" t="t" r="r" b="b"/>
              <a:pathLst>
                <a:path w="1348739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7" y="0"/>
                  </a:lnTo>
                  <a:lnTo>
                    <a:pt x="1284731" y="0"/>
                  </a:lnTo>
                  <a:lnTo>
                    <a:pt x="1309627" y="5036"/>
                  </a:lnTo>
                  <a:lnTo>
                    <a:pt x="1329975" y="18764"/>
                  </a:lnTo>
                  <a:lnTo>
                    <a:pt x="1343703" y="39112"/>
                  </a:lnTo>
                  <a:lnTo>
                    <a:pt x="1348739" y="64008"/>
                  </a:lnTo>
                  <a:lnTo>
                    <a:pt x="1348739" y="320040"/>
                  </a:lnTo>
                  <a:lnTo>
                    <a:pt x="1343703" y="344935"/>
                  </a:lnTo>
                  <a:lnTo>
                    <a:pt x="1329975" y="365283"/>
                  </a:lnTo>
                  <a:lnTo>
                    <a:pt x="1309627" y="379011"/>
                  </a:lnTo>
                  <a:lnTo>
                    <a:pt x="1284731" y="384048"/>
                  </a:lnTo>
                  <a:lnTo>
                    <a:pt x="64007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202526" y="2832230"/>
            <a:ext cx="906304" cy="253435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863"/>
              </a:lnSpc>
              <a:spcBef>
                <a:spcPts val="176"/>
              </a:spcBef>
            </a:pP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Modules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ofond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sseme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788" spc="-3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788" dirty="0">
              <a:latin typeface="Corbel"/>
              <a:cs typeface="Corbel"/>
            </a:endParaRPr>
          </a:p>
        </p:txBody>
      </p: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DA70F2CA-FD11-4BAD-8D8E-D933EC06BD61}"/>
              </a:ext>
            </a:extLst>
          </p:cNvPr>
          <p:cNvGrpSpPr/>
          <p:nvPr/>
        </p:nvGrpSpPr>
        <p:grpSpPr>
          <a:xfrm>
            <a:off x="4485323" y="3135803"/>
            <a:ext cx="1030605" cy="307181"/>
            <a:chOff x="2729625" y="3890875"/>
            <a:chExt cx="1030605" cy="307181"/>
          </a:xfrm>
          <a:solidFill>
            <a:srgbClr val="FF580B"/>
          </a:solidFill>
        </p:grpSpPr>
        <p:grpSp>
          <p:nvGrpSpPr>
            <p:cNvPr id="60" name="object 60"/>
            <p:cNvGrpSpPr/>
            <p:nvPr/>
          </p:nvGrpSpPr>
          <p:grpSpPr>
            <a:xfrm>
              <a:off x="2729625" y="3890875"/>
              <a:ext cx="1030605" cy="307181"/>
              <a:chOff x="3708146" y="4534153"/>
              <a:chExt cx="1374140" cy="409575"/>
            </a:xfrm>
            <a:grpFill/>
          </p:grpSpPr>
          <p:sp>
            <p:nvSpPr>
              <p:cNvPr id="61" name="object 61"/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1284731" y="0"/>
                    </a:moveTo>
                    <a:lnTo>
                      <a:pt x="64007" y="0"/>
                    </a:lnTo>
                    <a:lnTo>
                      <a:pt x="39112" y="5036"/>
                    </a:lnTo>
                    <a:lnTo>
                      <a:pt x="18764" y="18764"/>
                    </a:lnTo>
                    <a:lnTo>
                      <a:pt x="5036" y="39112"/>
                    </a:lnTo>
                    <a:lnTo>
                      <a:pt x="0" y="64008"/>
                    </a:lnTo>
                    <a:lnTo>
                      <a:pt x="0" y="320040"/>
                    </a:lnTo>
                    <a:lnTo>
                      <a:pt x="5036" y="344935"/>
                    </a:lnTo>
                    <a:lnTo>
                      <a:pt x="18764" y="365283"/>
                    </a:lnTo>
                    <a:lnTo>
                      <a:pt x="39112" y="379011"/>
                    </a:lnTo>
                    <a:lnTo>
                      <a:pt x="64007" y="384048"/>
                    </a:lnTo>
                    <a:lnTo>
                      <a:pt x="1284731" y="384048"/>
                    </a:lnTo>
                    <a:lnTo>
                      <a:pt x="1309627" y="379011"/>
                    </a:lnTo>
                    <a:lnTo>
                      <a:pt x="1329975" y="365283"/>
                    </a:lnTo>
                    <a:lnTo>
                      <a:pt x="1343703" y="344935"/>
                    </a:lnTo>
                    <a:lnTo>
                      <a:pt x="1348739" y="320040"/>
                    </a:lnTo>
                    <a:lnTo>
                      <a:pt x="1348739" y="64008"/>
                    </a:lnTo>
                    <a:lnTo>
                      <a:pt x="1343703" y="39112"/>
                    </a:lnTo>
                    <a:lnTo>
                      <a:pt x="1329975" y="18764"/>
                    </a:lnTo>
                    <a:lnTo>
                      <a:pt x="1309627" y="5036"/>
                    </a:lnTo>
                    <a:lnTo>
                      <a:pt x="128473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0" y="64008"/>
                    </a:moveTo>
                    <a:lnTo>
                      <a:pt x="5036" y="39112"/>
                    </a:lnTo>
                    <a:lnTo>
                      <a:pt x="18764" y="18764"/>
                    </a:lnTo>
                    <a:lnTo>
                      <a:pt x="39112" y="5036"/>
                    </a:lnTo>
                    <a:lnTo>
                      <a:pt x="64007" y="0"/>
                    </a:lnTo>
                    <a:lnTo>
                      <a:pt x="1284731" y="0"/>
                    </a:lnTo>
                    <a:lnTo>
                      <a:pt x="1309627" y="5036"/>
                    </a:lnTo>
                    <a:lnTo>
                      <a:pt x="1329975" y="18764"/>
                    </a:lnTo>
                    <a:lnTo>
                      <a:pt x="1343703" y="39112"/>
                    </a:lnTo>
                    <a:lnTo>
                      <a:pt x="1348739" y="64008"/>
                    </a:lnTo>
                    <a:lnTo>
                      <a:pt x="1348739" y="320040"/>
                    </a:lnTo>
                    <a:lnTo>
                      <a:pt x="1343703" y="344935"/>
                    </a:lnTo>
                    <a:lnTo>
                      <a:pt x="1329975" y="365283"/>
                    </a:lnTo>
                    <a:lnTo>
                      <a:pt x="1309627" y="379011"/>
                    </a:lnTo>
                    <a:lnTo>
                      <a:pt x="1284731" y="384048"/>
                    </a:lnTo>
                    <a:lnTo>
                      <a:pt x="64007" y="384048"/>
                    </a:lnTo>
                    <a:lnTo>
                      <a:pt x="39112" y="379011"/>
                    </a:lnTo>
                    <a:lnTo>
                      <a:pt x="18764" y="365283"/>
                    </a:lnTo>
                    <a:lnTo>
                      <a:pt x="5036" y="344935"/>
                    </a:lnTo>
                    <a:lnTo>
                      <a:pt x="0" y="320040"/>
                    </a:lnTo>
                    <a:lnTo>
                      <a:pt x="0" y="64008"/>
                    </a:lnTo>
                    <a:close/>
                  </a:path>
                </a:pathLst>
              </a:custGeom>
              <a:grpFill/>
              <a:ln w="253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" name="object 63"/>
            <p:cNvSpPr txBox="1"/>
            <p:nvPr/>
          </p:nvSpPr>
          <p:spPr>
            <a:xfrm>
              <a:off x="2814216" y="3938573"/>
              <a:ext cx="912495" cy="240931"/>
            </a:xfrm>
            <a:prstGeom prst="rect">
              <a:avLst/>
            </a:prstGeom>
            <a:grpFill/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lnSpc>
                  <a:spcPts val="904"/>
                </a:lnSpc>
                <a:spcBef>
                  <a:spcPts val="79"/>
                </a:spcBef>
              </a:pP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Modules</a:t>
              </a:r>
              <a:endParaRPr sz="788" dirty="0">
                <a:latin typeface="Corbel"/>
                <a:cs typeface="Corbel"/>
              </a:endParaRPr>
            </a:p>
            <a:p>
              <a:pPr marL="9525">
                <a:lnSpc>
                  <a:spcPts val="904"/>
                </a:lnSpc>
              </a:pP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A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pp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r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ofond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i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sseme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n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t</a:t>
              </a:r>
              <a:r>
                <a:rPr sz="788" spc="-38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2</a:t>
              </a:r>
              <a:endParaRPr sz="788" dirty="0">
                <a:latin typeface="Corbel"/>
                <a:cs typeface="Corbel"/>
              </a:endParaRPr>
            </a:p>
          </p:txBody>
        </p:sp>
      </p:grpSp>
      <p:sp>
        <p:nvSpPr>
          <p:cNvPr id="64" name="object 64"/>
          <p:cNvSpPr/>
          <p:nvPr/>
        </p:nvSpPr>
        <p:spPr>
          <a:xfrm>
            <a:off x="5672662" y="2140067"/>
            <a:ext cx="1445895" cy="571500"/>
          </a:xfrm>
          <a:custGeom>
            <a:avLst/>
            <a:gdLst/>
            <a:ahLst/>
            <a:cxnLst/>
            <a:rect l="l" t="t" r="r" b="b"/>
            <a:pathLst>
              <a:path w="1927859" h="762000">
                <a:moveTo>
                  <a:pt x="0" y="762000"/>
                </a:moveTo>
                <a:lnTo>
                  <a:pt x="1927859" y="762000"/>
                </a:lnTo>
                <a:lnTo>
                  <a:pt x="1927859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58C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812536" y="2230352"/>
            <a:ext cx="37147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indent="-85725">
              <a:spcBef>
                <a:spcPts val="79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dirty="0">
                <a:latin typeface="Corbel"/>
                <a:cs typeface="Corbel"/>
              </a:rPr>
              <a:t>ULIS</a:t>
            </a:r>
            <a:endParaRPr sz="1050">
              <a:latin typeface="Corbel"/>
              <a:cs typeface="Corbe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656592" y="1663660"/>
            <a:ext cx="1198360" cy="373199"/>
            <a:chOff x="5824982" y="2639822"/>
            <a:chExt cx="1374140" cy="350520"/>
          </a:xfrm>
          <a:solidFill>
            <a:srgbClr val="00B4A2"/>
          </a:solidFill>
        </p:grpSpPr>
        <p:sp>
          <p:nvSpPr>
            <p:cNvPr id="67" name="object 67"/>
            <p:cNvSpPr/>
            <p:nvPr/>
          </p:nvSpPr>
          <p:spPr>
            <a:xfrm>
              <a:off x="5837682" y="2652522"/>
              <a:ext cx="1348740" cy="325120"/>
            </a:xfrm>
            <a:custGeom>
              <a:avLst/>
              <a:gdLst/>
              <a:ahLst/>
              <a:cxnLst/>
              <a:rect l="l" t="t" r="r" b="b"/>
              <a:pathLst>
                <a:path w="1348740" h="325119">
                  <a:moveTo>
                    <a:pt x="129463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1294638" y="324612"/>
                  </a:lnTo>
                  <a:lnTo>
                    <a:pt x="1315682" y="320355"/>
                  </a:lnTo>
                  <a:lnTo>
                    <a:pt x="1332880" y="308752"/>
                  </a:lnTo>
                  <a:lnTo>
                    <a:pt x="1344483" y="291554"/>
                  </a:lnTo>
                  <a:lnTo>
                    <a:pt x="1348739" y="270510"/>
                  </a:lnTo>
                  <a:lnTo>
                    <a:pt x="1348739" y="54101"/>
                  </a:lnTo>
                  <a:lnTo>
                    <a:pt x="1344483" y="33057"/>
                  </a:lnTo>
                  <a:lnTo>
                    <a:pt x="1332880" y="15859"/>
                  </a:lnTo>
                  <a:lnTo>
                    <a:pt x="1315682" y="4256"/>
                  </a:lnTo>
                  <a:lnTo>
                    <a:pt x="1294638" y="0"/>
                  </a:lnTo>
                  <a:close/>
                </a:path>
              </a:pathLst>
            </a:custGeom>
            <a:grpFill/>
            <a:ln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37682" y="2652522"/>
              <a:ext cx="1348740" cy="325120"/>
            </a:xfrm>
            <a:custGeom>
              <a:avLst/>
              <a:gdLst/>
              <a:ahLst/>
              <a:cxnLst/>
              <a:rect l="l" t="t" r="r" b="b"/>
              <a:pathLst>
                <a:path w="1348740" h="325119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294638" y="0"/>
                  </a:lnTo>
                  <a:lnTo>
                    <a:pt x="1315682" y="4256"/>
                  </a:lnTo>
                  <a:lnTo>
                    <a:pt x="1332880" y="15859"/>
                  </a:lnTo>
                  <a:lnTo>
                    <a:pt x="1344483" y="33057"/>
                  </a:lnTo>
                  <a:lnTo>
                    <a:pt x="1348739" y="54101"/>
                  </a:lnTo>
                  <a:lnTo>
                    <a:pt x="1348739" y="270510"/>
                  </a:lnTo>
                  <a:lnTo>
                    <a:pt x="1344483" y="291554"/>
                  </a:lnTo>
                  <a:lnTo>
                    <a:pt x="1332880" y="308752"/>
                  </a:lnTo>
                  <a:lnTo>
                    <a:pt x="1315682" y="320355"/>
                  </a:lnTo>
                  <a:lnTo>
                    <a:pt x="1294638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grpFill/>
            <a:ln w="25400"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698141" y="1749328"/>
            <a:ext cx="853916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904"/>
              </a:lnSpc>
              <a:spcBef>
                <a:spcPts val="79"/>
              </a:spcBef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Module</a:t>
            </a:r>
            <a:r>
              <a:rPr sz="788" spc="-34" dirty="0">
                <a:solidFill>
                  <a:sysClr val="windowText" lastClr="000000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de</a:t>
            </a:r>
          </a:p>
          <a:p>
            <a:pPr marL="9525">
              <a:lnSpc>
                <a:spcPts val="904"/>
              </a:lnSpc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professionnalisation</a:t>
            </a:r>
            <a:endParaRPr sz="788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778820" y="3499358"/>
            <a:ext cx="1445895" cy="437746"/>
          </a:xfrm>
          <a:custGeom>
            <a:avLst/>
            <a:gdLst/>
            <a:ahLst/>
            <a:cxnLst/>
            <a:rect l="l" t="t" r="r" b="b"/>
            <a:pathLst>
              <a:path w="1927859" h="528954">
                <a:moveTo>
                  <a:pt x="0" y="528827"/>
                </a:moveTo>
                <a:lnTo>
                  <a:pt x="1927859" y="528827"/>
                </a:lnTo>
                <a:lnTo>
                  <a:pt x="1927859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ln w="25400">
            <a:solidFill>
              <a:srgbClr val="373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865688" y="3510451"/>
            <a:ext cx="135902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dirty="0">
                <a:latin typeface="Corbel"/>
                <a:cs typeface="Corbel"/>
              </a:rPr>
              <a:t>T</a:t>
            </a:r>
            <a:r>
              <a:rPr lang="fr-FR" sz="1050" dirty="0">
                <a:latin typeface="Corbel"/>
                <a:cs typeface="Corbel"/>
              </a:rPr>
              <a:t>rouble des </a:t>
            </a:r>
            <a:r>
              <a:rPr sz="1050" dirty="0">
                <a:latin typeface="Corbel"/>
                <a:cs typeface="Corbel"/>
              </a:rPr>
              <a:t>F</a:t>
            </a:r>
            <a:r>
              <a:rPr lang="fr-FR" sz="1050" dirty="0">
                <a:latin typeface="Corbel"/>
                <a:cs typeface="Corbel"/>
              </a:rPr>
              <a:t>onctions Cognitives</a:t>
            </a:r>
          </a:p>
        </p:txBody>
      </p:sp>
      <p:grpSp>
        <p:nvGrpSpPr>
          <p:cNvPr id="72" name="object 72"/>
          <p:cNvGrpSpPr/>
          <p:nvPr/>
        </p:nvGrpSpPr>
        <p:grpSpPr>
          <a:xfrm>
            <a:off x="5742622" y="2860919"/>
            <a:ext cx="1030605" cy="262890"/>
            <a:chOff x="5824982" y="3624326"/>
            <a:chExt cx="1374140" cy="350520"/>
          </a:xfrm>
          <a:solidFill>
            <a:srgbClr val="37383E"/>
          </a:solidFill>
        </p:grpSpPr>
        <p:sp>
          <p:nvSpPr>
            <p:cNvPr id="73" name="object 73"/>
            <p:cNvSpPr/>
            <p:nvPr/>
          </p:nvSpPr>
          <p:spPr>
            <a:xfrm>
              <a:off x="5837682" y="3637026"/>
              <a:ext cx="1348740" cy="325120"/>
            </a:xfrm>
            <a:custGeom>
              <a:avLst/>
              <a:gdLst/>
              <a:ahLst/>
              <a:cxnLst/>
              <a:rect l="l" t="t" r="r" b="b"/>
              <a:pathLst>
                <a:path w="1348740" h="325120">
                  <a:moveTo>
                    <a:pt x="129463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1294638" y="324612"/>
                  </a:lnTo>
                  <a:lnTo>
                    <a:pt x="1315682" y="320355"/>
                  </a:lnTo>
                  <a:lnTo>
                    <a:pt x="1332880" y="308752"/>
                  </a:lnTo>
                  <a:lnTo>
                    <a:pt x="1344483" y="291554"/>
                  </a:lnTo>
                  <a:lnTo>
                    <a:pt x="1348739" y="270510"/>
                  </a:lnTo>
                  <a:lnTo>
                    <a:pt x="1348739" y="54101"/>
                  </a:lnTo>
                  <a:lnTo>
                    <a:pt x="1344483" y="33057"/>
                  </a:lnTo>
                  <a:lnTo>
                    <a:pt x="1332880" y="15859"/>
                  </a:lnTo>
                  <a:lnTo>
                    <a:pt x="1315682" y="4256"/>
                  </a:lnTo>
                  <a:lnTo>
                    <a:pt x="12946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37682" y="3637026"/>
              <a:ext cx="1348740" cy="325120"/>
            </a:xfrm>
            <a:custGeom>
              <a:avLst/>
              <a:gdLst/>
              <a:ahLst/>
              <a:cxnLst/>
              <a:rect l="l" t="t" r="r" b="b"/>
              <a:pathLst>
                <a:path w="1348740" h="325120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294638" y="0"/>
                  </a:lnTo>
                  <a:lnTo>
                    <a:pt x="1315682" y="4256"/>
                  </a:lnTo>
                  <a:lnTo>
                    <a:pt x="1332880" y="15859"/>
                  </a:lnTo>
                  <a:lnTo>
                    <a:pt x="1344483" y="33057"/>
                  </a:lnTo>
                  <a:lnTo>
                    <a:pt x="1348739" y="54101"/>
                  </a:lnTo>
                  <a:lnTo>
                    <a:pt x="1348739" y="270510"/>
                  </a:lnTo>
                  <a:lnTo>
                    <a:pt x="1344483" y="291554"/>
                  </a:lnTo>
                  <a:lnTo>
                    <a:pt x="1332880" y="308752"/>
                  </a:lnTo>
                  <a:lnTo>
                    <a:pt x="1315682" y="320355"/>
                  </a:lnTo>
                  <a:lnTo>
                    <a:pt x="1294638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773483" y="2855821"/>
            <a:ext cx="906304" cy="253435"/>
          </a:xfrm>
          <a:prstGeom prst="rect">
            <a:avLst/>
          </a:prstGeom>
          <a:noFill/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863"/>
              </a:lnSpc>
              <a:spcBef>
                <a:spcPts val="176"/>
              </a:spcBef>
            </a:pP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Modules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ofond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sseme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788" spc="-3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788" dirty="0">
              <a:latin typeface="Corbel"/>
              <a:cs typeface="Corbel"/>
            </a:endParaRP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05F144A8-7E5A-C26A-088E-5CDEF138C692}"/>
              </a:ext>
            </a:extLst>
          </p:cNvPr>
          <p:cNvGrpSpPr/>
          <p:nvPr/>
        </p:nvGrpSpPr>
        <p:grpSpPr>
          <a:xfrm>
            <a:off x="5798249" y="4364882"/>
            <a:ext cx="1445895" cy="1679887"/>
            <a:chOff x="4278058" y="4059730"/>
            <a:chExt cx="1445895" cy="1679887"/>
          </a:xfrm>
        </p:grpSpPr>
        <p:sp>
          <p:nvSpPr>
            <p:cNvPr id="76" name="object 76"/>
            <p:cNvSpPr/>
            <p:nvPr/>
          </p:nvSpPr>
          <p:spPr>
            <a:xfrm>
              <a:off x="4278058" y="4059730"/>
              <a:ext cx="1445895" cy="1679887"/>
            </a:xfrm>
            <a:custGeom>
              <a:avLst/>
              <a:gdLst/>
              <a:ahLst/>
              <a:cxnLst/>
              <a:rect l="l" t="t" r="r" b="b"/>
              <a:pathLst>
                <a:path w="1927859" h="988060">
                  <a:moveTo>
                    <a:pt x="0" y="987552"/>
                  </a:moveTo>
                  <a:lnTo>
                    <a:pt x="1927859" y="987552"/>
                  </a:lnTo>
                  <a:lnTo>
                    <a:pt x="1927859" y="0"/>
                  </a:lnTo>
                  <a:lnTo>
                    <a:pt x="0" y="0"/>
                  </a:lnTo>
                  <a:lnTo>
                    <a:pt x="0" y="987552"/>
                  </a:lnTo>
                  <a:close/>
                </a:path>
              </a:pathLst>
            </a:custGeom>
            <a:ln w="25400">
              <a:solidFill>
                <a:srgbClr val="FF58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4361740" y="4099754"/>
              <a:ext cx="1232816" cy="163826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9525" rIns="0" bIns="0" rtlCol="0">
              <a:spAutoFit/>
            </a:bodyPr>
            <a:lstStyle/>
            <a:p>
              <a:pPr marL="180975" indent="-171450">
                <a:spcBef>
                  <a:spcPts val="75"/>
                </a:spcBef>
                <a:buFont typeface="Arial" panose="020B0604020202020204" pitchFamily="34" charset="0"/>
                <a:buChar char="•"/>
                <a:tabLst>
                  <a:tab pos="95250" algn="l"/>
                </a:tabLst>
              </a:pPr>
              <a:r>
                <a:rPr lang="fr-FR" sz="1050" dirty="0">
                  <a:latin typeface="Corbel"/>
                  <a:cs typeface="Corbel"/>
                </a:rPr>
                <a:t>Trouble spécifique du langage et des apprentissages </a:t>
              </a:r>
            </a:p>
            <a:p>
              <a:pPr marL="9525" algn="ctr">
                <a:spcBef>
                  <a:spcPts val="75"/>
                </a:spcBef>
                <a:tabLst>
                  <a:tab pos="95250" algn="l"/>
                </a:tabLst>
              </a:pPr>
              <a:r>
                <a:rPr lang="fr-FR" sz="1050" b="1" dirty="0">
                  <a:latin typeface="Corbel"/>
                  <a:cs typeface="Corbel"/>
                </a:rPr>
                <a:t>Ou</a:t>
              </a:r>
              <a:endParaRPr sz="1050" b="1" dirty="0">
                <a:latin typeface="Corbel"/>
                <a:cs typeface="Corbel"/>
              </a:endParaRPr>
            </a:p>
            <a:p>
              <a:pPr marL="95250" indent="-85725">
                <a:spcBef>
                  <a:spcPts val="30"/>
                </a:spcBef>
                <a:buFont typeface="Arial MT"/>
                <a:buChar char="•"/>
                <a:tabLst>
                  <a:tab pos="95250" algn="l"/>
                </a:tabLst>
              </a:pPr>
              <a:r>
                <a:rPr sz="1050" spc="-4" dirty="0">
                  <a:latin typeface="Corbel"/>
                  <a:cs typeface="Corbel"/>
                </a:rPr>
                <a:t>T</a:t>
              </a:r>
              <a:r>
                <a:rPr lang="fr-FR" sz="1050" spc="-4" dirty="0">
                  <a:latin typeface="Corbel"/>
                  <a:cs typeface="Corbel"/>
                </a:rPr>
                <a:t>rouble du S</a:t>
              </a:r>
              <a:r>
                <a:rPr lang="fr-FR" sz="1050" dirty="0">
                  <a:latin typeface="Corbel"/>
                  <a:cs typeface="Corbel"/>
                </a:rPr>
                <a:t>pectre Autistique</a:t>
              </a:r>
            </a:p>
            <a:p>
              <a:pPr marL="9525" algn="ctr">
                <a:spcBef>
                  <a:spcPts val="30"/>
                </a:spcBef>
                <a:tabLst>
                  <a:tab pos="95250" algn="l"/>
                </a:tabLst>
              </a:pPr>
              <a:r>
                <a:rPr lang="fr-FR" sz="1050" b="1" dirty="0">
                  <a:latin typeface="Corbel"/>
                  <a:cs typeface="Corbel"/>
                </a:rPr>
                <a:t>Ou</a:t>
              </a:r>
              <a:r>
                <a:rPr lang="fr-FR" sz="1050" dirty="0">
                  <a:latin typeface="Corbel"/>
                  <a:cs typeface="Corbel"/>
                </a:rPr>
                <a:t> </a:t>
              </a:r>
            </a:p>
            <a:p>
              <a:pPr marL="95250" indent="-85725">
                <a:spcBef>
                  <a:spcPts val="30"/>
                </a:spcBef>
                <a:buFont typeface="Arial MT"/>
                <a:buChar char="•"/>
                <a:tabLst>
                  <a:tab pos="95250" algn="l"/>
                </a:tabLst>
              </a:pPr>
              <a:r>
                <a:rPr lang="fr-FR" sz="1050" dirty="0">
                  <a:latin typeface="Corbel"/>
                  <a:cs typeface="Corbel"/>
                </a:rPr>
                <a:t>Troubles psychiques</a:t>
              </a:r>
            </a:p>
            <a:p>
              <a:pPr marL="95250" indent="-85725">
                <a:spcBef>
                  <a:spcPts val="30"/>
                </a:spcBef>
                <a:buFont typeface="Arial MT"/>
                <a:buChar char="•"/>
                <a:tabLst>
                  <a:tab pos="95250" algn="l"/>
                </a:tabLst>
              </a:pPr>
              <a:endParaRPr sz="1050" dirty="0">
                <a:latin typeface="Corbel"/>
                <a:cs typeface="Corbel"/>
              </a:endParaRPr>
            </a:p>
            <a:p>
              <a:pPr marL="9525">
                <a:spcBef>
                  <a:spcPts val="19"/>
                </a:spcBef>
                <a:tabLst>
                  <a:tab pos="95250" algn="l"/>
                </a:tabLst>
              </a:pPr>
              <a:endParaRPr sz="1050" dirty="0">
                <a:latin typeface="Corbel"/>
                <a:cs typeface="Corbel"/>
              </a:endParaRPr>
            </a:p>
          </p:txBody>
        </p:sp>
      </p:grpSp>
      <p:sp>
        <p:nvSpPr>
          <p:cNvPr id="82" name="object 82"/>
          <p:cNvSpPr/>
          <p:nvPr/>
        </p:nvSpPr>
        <p:spPr>
          <a:xfrm>
            <a:off x="7261289" y="2151179"/>
            <a:ext cx="1445895" cy="571500"/>
          </a:xfrm>
          <a:custGeom>
            <a:avLst/>
            <a:gdLst/>
            <a:ahLst/>
            <a:cxnLst/>
            <a:rect l="l" t="t" r="r" b="b"/>
            <a:pathLst>
              <a:path w="1927859" h="762000">
                <a:moveTo>
                  <a:pt x="0" y="762000"/>
                </a:moveTo>
                <a:lnTo>
                  <a:pt x="1927860" y="762000"/>
                </a:lnTo>
                <a:lnTo>
                  <a:pt x="192786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58C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353967" y="2253644"/>
            <a:ext cx="129130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0" indent="-85725">
              <a:spcBef>
                <a:spcPts val="79"/>
              </a:spcBef>
              <a:buFont typeface="Arial MT"/>
              <a:buChar char="•"/>
              <a:tabLst>
                <a:tab pos="95250" algn="l"/>
              </a:tabLst>
            </a:pPr>
            <a:r>
              <a:rPr lang="fr-FR" sz="1050" spc="4" dirty="0">
                <a:latin typeface="Corbel"/>
                <a:cs typeface="Corbel"/>
              </a:rPr>
              <a:t>Unité Enseignement</a:t>
            </a:r>
            <a:endParaRPr sz="1050" dirty="0">
              <a:latin typeface="Corbel"/>
              <a:cs typeface="Corbe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291198" y="1676866"/>
            <a:ext cx="1134903" cy="359496"/>
            <a:chOff x="7940293" y="2639822"/>
            <a:chExt cx="1376045" cy="350520"/>
          </a:xfrm>
          <a:solidFill>
            <a:srgbClr val="00B4A2"/>
          </a:solidFill>
        </p:grpSpPr>
        <p:sp>
          <p:nvSpPr>
            <p:cNvPr id="85" name="object 85"/>
            <p:cNvSpPr/>
            <p:nvPr/>
          </p:nvSpPr>
          <p:spPr>
            <a:xfrm>
              <a:off x="7952993" y="2652522"/>
              <a:ext cx="1350645" cy="325120"/>
            </a:xfrm>
            <a:custGeom>
              <a:avLst/>
              <a:gdLst/>
              <a:ahLst/>
              <a:cxnLst/>
              <a:rect l="l" t="t" r="r" b="b"/>
              <a:pathLst>
                <a:path w="1350645" h="325119">
                  <a:moveTo>
                    <a:pt x="1296161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1296161" y="324612"/>
                  </a:lnTo>
                  <a:lnTo>
                    <a:pt x="1317206" y="320355"/>
                  </a:lnTo>
                  <a:lnTo>
                    <a:pt x="1334404" y="308752"/>
                  </a:lnTo>
                  <a:lnTo>
                    <a:pt x="1346007" y="291554"/>
                  </a:lnTo>
                  <a:lnTo>
                    <a:pt x="1350263" y="270510"/>
                  </a:lnTo>
                  <a:lnTo>
                    <a:pt x="1350263" y="54101"/>
                  </a:lnTo>
                  <a:lnTo>
                    <a:pt x="1346007" y="33057"/>
                  </a:lnTo>
                  <a:lnTo>
                    <a:pt x="1334404" y="15859"/>
                  </a:lnTo>
                  <a:lnTo>
                    <a:pt x="1317206" y="4256"/>
                  </a:lnTo>
                  <a:lnTo>
                    <a:pt x="1296161" y="0"/>
                  </a:lnTo>
                  <a:close/>
                </a:path>
              </a:pathLst>
            </a:custGeom>
            <a:grpFill/>
            <a:ln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52993" y="2652522"/>
              <a:ext cx="1350645" cy="325120"/>
            </a:xfrm>
            <a:custGeom>
              <a:avLst/>
              <a:gdLst/>
              <a:ahLst/>
              <a:cxnLst/>
              <a:rect l="l" t="t" r="r" b="b"/>
              <a:pathLst>
                <a:path w="1350645" h="325119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296161" y="0"/>
                  </a:lnTo>
                  <a:lnTo>
                    <a:pt x="1317206" y="4256"/>
                  </a:lnTo>
                  <a:lnTo>
                    <a:pt x="1334404" y="15859"/>
                  </a:lnTo>
                  <a:lnTo>
                    <a:pt x="1346007" y="33057"/>
                  </a:lnTo>
                  <a:lnTo>
                    <a:pt x="1350263" y="54101"/>
                  </a:lnTo>
                  <a:lnTo>
                    <a:pt x="1350263" y="270510"/>
                  </a:lnTo>
                  <a:lnTo>
                    <a:pt x="1346007" y="291554"/>
                  </a:lnTo>
                  <a:lnTo>
                    <a:pt x="1334404" y="308752"/>
                  </a:lnTo>
                  <a:lnTo>
                    <a:pt x="1317206" y="320355"/>
                  </a:lnTo>
                  <a:lnTo>
                    <a:pt x="1296161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grpFill/>
            <a:ln w="25400">
              <a:solidFill>
                <a:srgbClr val="00B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7362396" y="1734143"/>
            <a:ext cx="853916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904"/>
              </a:lnSpc>
              <a:spcBef>
                <a:spcPts val="79"/>
              </a:spcBef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Module</a:t>
            </a:r>
            <a:r>
              <a:rPr sz="788" spc="-34" dirty="0">
                <a:solidFill>
                  <a:sysClr val="windowText" lastClr="000000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ysClr val="windowText" lastClr="000000"/>
                </a:solidFill>
                <a:latin typeface="Corbel"/>
                <a:cs typeface="Corbel"/>
              </a:rPr>
              <a:t>de</a:t>
            </a:r>
          </a:p>
          <a:p>
            <a:pPr marL="9525">
              <a:lnSpc>
                <a:spcPts val="904"/>
              </a:lnSpc>
            </a:pPr>
            <a:r>
              <a:rPr sz="788" spc="-4" dirty="0">
                <a:solidFill>
                  <a:sysClr val="windowText" lastClr="000000"/>
                </a:solidFill>
                <a:latin typeface="Corbel"/>
                <a:cs typeface="Corbel"/>
              </a:rPr>
              <a:t>professionnalisation</a:t>
            </a:r>
            <a:endParaRPr sz="788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368873" y="3499358"/>
            <a:ext cx="1493759" cy="429288"/>
          </a:xfrm>
          <a:custGeom>
            <a:avLst/>
            <a:gdLst/>
            <a:ahLst/>
            <a:cxnLst/>
            <a:rect l="l" t="t" r="r" b="b"/>
            <a:pathLst>
              <a:path w="1927859" h="528954">
                <a:moveTo>
                  <a:pt x="0" y="528827"/>
                </a:moveTo>
                <a:lnTo>
                  <a:pt x="1927860" y="528827"/>
                </a:lnTo>
                <a:lnTo>
                  <a:pt x="1927860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ln w="25400">
            <a:solidFill>
              <a:srgbClr val="373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7456931" y="2882437"/>
            <a:ext cx="1032034" cy="262890"/>
            <a:chOff x="7940293" y="3624326"/>
            <a:chExt cx="1376045" cy="350520"/>
          </a:xfrm>
          <a:solidFill>
            <a:srgbClr val="37383E"/>
          </a:solidFill>
        </p:grpSpPr>
        <p:sp>
          <p:nvSpPr>
            <p:cNvPr id="91" name="object 91"/>
            <p:cNvSpPr/>
            <p:nvPr/>
          </p:nvSpPr>
          <p:spPr>
            <a:xfrm>
              <a:off x="7952993" y="3637026"/>
              <a:ext cx="1350645" cy="325120"/>
            </a:xfrm>
            <a:custGeom>
              <a:avLst/>
              <a:gdLst/>
              <a:ahLst/>
              <a:cxnLst/>
              <a:rect l="l" t="t" r="r" b="b"/>
              <a:pathLst>
                <a:path w="1350645" h="325120">
                  <a:moveTo>
                    <a:pt x="1296161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1296161" y="324612"/>
                  </a:lnTo>
                  <a:lnTo>
                    <a:pt x="1317206" y="320355"/>
                  </a:lnTo>
                  <a:lnTo>
                    <a:pt x="1334404" y="308752"/>
                  </a:lnTo>
                  <a:lnTo>
                    <a:pt x="1346007" y="291554"/>
                  </a:lnTo>
                  <a:lnTo>
                    <a:pt x="1350263" y="270510"/>
                  </a:lnTo>
                  <a:lnTo>
                    <a:pt x="1350263" y="54101"/>
                  </a:lnTo>
                  <a:lnTo>
                    <a:pt x="1346007" y="33057"/>
                  </a:lnTo>
                  <a:lnTo>
                    <a:pt x="1334404" y="15859"/>
                  </a:lnTo>
                  <a:lnTo>
                    <a:pt x="1317206" y="4256"/>
                  </a:lnTo>
                  <a:lnTo>
                    <a:pt x="129616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2993" y="3637026"/>
              <a:ext cx="1350645" cy="325120"/>
            </a:xfrm>
            <a:custGeom>
              <a:avLst/>
              <a:gdLst/>
              <a:ahLst/>
              <a:cxnLst/>
              <a:rect l="l" t="t" r="r" b="b"/>
              <a:pathLst>
                <a:path w="1350645" h="325120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296161" y="0"/>
                  </a:lnTo>
                  <a:lnTo>
                    <a:pt x="1317206" y="4256"/>
                  </a:lnTo>
                  <a:lnTo>
                    <a:pt x="1334404" y="15859"/>
                  </a:lnTo>
                  <a:lnTo>
                    <a:pt x="1346007" y="33057"/>
                  </a:lnTo>
                  <a:lnTo>
                    <a:pt x="1350263" y="54101"/>
                  </a:lnTo>
                  <a:lnTo>
                    <a:pt x="1350263" y="270510"/>
                  </a:lnTo>
                  <a:lnTo>
                    <a:pt x="1346007" y="291554"/>
                  </a:lnTo>
                  <a:lnTo>
                    <a:pt x="1334404" y="308752"/>
                  </a:lnTo>
                  <a:lnTo>
                    <a:pt x="1317206" y="320355"/>
                  </a:lnTo>
                  <a:lnTo>
                    <a:pt x="1296161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7519796" y="2876519"/>
            <a:ext cx="906304" cy="253435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>
              <a:lnSpc>
                <a:spcPts val="863"/>
              </a:lnSpc>
              <a:spcBef>
                <a:spcPts val="176"/>
              </a:spcBef>
            </a:pP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Modules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ofond</a:t>
            </a:r>
            <a:r>
              <a:rPr sz="788" spc="-8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sseme</a:t>
            </a:r>
            <a:r>
              <a:rPr sz="788" spc="-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788" spc="-3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788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788">
              <a:latin typeface="Corbel"/>
              <a:cs typeface="Corbel"/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B362C1D-69E0-AB33-B71C-1E2F9C317358}"/>
              </a:ext>
            </a:extLst>
          </p:cNvPr>
          <p:cNvGrpSpPr/>
          <p:nvPr/>
        </p:nvGrpSpPr>
        <p:grpSpPr>
          <a:xfrm>
            <a:off x="7353967" y="4375714"/>
            <a:ext cx="1445895" cy="1652018"/>
            <a:chOff x="5827870" y="4087599"/>
            <a:chExt cx="1445895" cy="1652018"/>
          </a:xfrm>
        </p:grpSpPr>
        <p:sp>
          <p:nvSpPr>
            <p:cNvPr id="94" name="object 94"/>
            <p:cNvSpPr/>
            <p:nvPr/>
          </p:nvSpPr>
          <p:spPr>
            <a:xfrm>
              <a:off x="5827870" y="4087599"/>
              <a:ext cx="1445895" cy="1652018"/>
            </a:xfrm>
            <a:custGeom>
              <a:avLst/>
              <a:gdLst/>
              <a:ahLst/>
              <a:cxnLst/>
              <a:rect l="l" t="t" r="r" b="b"/>
              <a:pathLst>
                <a:path w="1927859" h="988060">
                  <a:moveTo>
                    <a:pt x="0" y="987552"/>
                  </a:moveTo>
                  <a:lnTo>
                    <a:pt x="1927860" y="987552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987552"/>
                  </a:lnTo>
                  <a:close/>
                </a:path>
              </a:pathLst>
            </a:custGeom>
            <a:ln w="25400">
              <a:solidFill>
                <a:srgbClr val="FF58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5881430" y="4117553"/>
              <a:ext cx="1301753" cy="146386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9525" rIns="0" bIns="0" rtlCol="0">
              <a:spAutoFit/>
            </a:bodyPr>
            <a:lstStyle/>
            <a:p>
              <a:pPr marL="95250" indent="-85725">
                <a:spcBef>
                  <a:spcPts val="75"/>
                </a:spcBef>
                <a:buFont typeface="Arial MT"/>
                <a:buChar char="•"/>
                <a:tabLst>
                  <a:tab pos="95250" algn="l"/>
                </a:tabLst>
              </a:pPr>
              <a:r>
                <a:rPr sz="1050" dirty="0">
                  <a:latin typeface="Corbel"/>
                  <a:cs typeface="Corbel"/>
                </a:rPr>
                <a:t>T</a:t>
              </a:r>
              <a:r>
                <a:rPr lang="fr-FR" sz="1050" dirty="0">
                  <a:latin typeface="Corbel"/>
                  <a:cs typeface="Corbel"/>
                </a:rPr>
                <a:t>roubles Psychiques </a:t>
              </a:r>
              <a:endParaRPr sz="1050" dirty="0">
                <a:latin typeface="Corbel"/>
                <a:cs typeface="Corbel"/>
              </a:endParaRPr>
            </a:p>
            <a:p>
              <a:pPr marL="9525" algn="ctr">
                <a:spcBef>
                  <a:spcPts val="30"/>
                </a:spcBef>
                <a:tabLst>
                  <a:tab pos="95250" algn="l"/>
                </a:tabLst>
              </a:pPr>
              <a:r>
                <a:rPr lang="fr-FR" sz="1050" b="1" spc="-4" dirty="0">
                  <a:latin typeface="Corbel"/>
                  <a:cs typeface="Corbel"/>
                </a:rPr>
                <a:t>O</a:t>
              </a:r>
              <a:r>
                <a:rPr sz="1050" b="1" dirty="0">
                  <a:latin typeface="Corbel"/>
                  <a:cs typeface="Corbel"/>
                </a:rPr>
                <a:t>u</a:t>
              </a:r>
              <a:endParaRPr lang="fr-FR" sz="1050" b="1" dirty="0">
                <a:latin typeface="Corbel"/>
                <a:cs typeface="Corbel"/>
              </a:endParaRPr>
            </a:p>
            <a:p>
              <a:pPr marL="180975" indent="-171450">
                <a:spcBef>
                  <a:spcPts val="30"/>
                </a:spcBef>
                <a:buFont typeface="Arial" panose="020B0604020202020204" pitchFamily="34" charset="0"/>
                <a:buChar char="•"/>
                <a:tabLst>
                  <a:tab pos="95250" algn="l"/>
                </a:tabLst>
              </a:pPr>
              <a:r>
                <a:rPr sz="1050" spc="-4" dirty="0">
                  <a:latin typeface="Corbel"/>
                  <a:cs typeface="Corbel"/>
                </a:rPr>
                <a:t> T</a:t>
              </a:r>
              <a:r>
                <a:rPr lang="fr-FR" sz="1050" spc="-4" dirty="0">
                  <a:latin typeface="Corbel"/>
                  <a:cs typeface="Corbel"/>
                </a:rPr>
                <a:t>rouble du S</a:t>
              </a:r>
              <a:r>
                <a:rPr lang="fr-FR" sz="1050" dirty="0">
                  <a:latin typeface="Corbel"/>
                  <a:cs typeface="Corbel"/>
                </a:rPr>
                <a:t>pectre Autistiques</a:t>
              </a:r>
              <a:endParaRPr sz="1050" dirty="0">
                <a:latin typeface="Corbel"/>
                <a:cs typeface="Corbel"/>
              </a:endParaRPr>
            </a:p>
            <a:p>
              <a:pPr marL="9525" algn="ctr">
                <a:spcBef>
                  <a:spcPts val="19"/>
                </a:spcBef>
                <a:tabLst>
                  <a:tab pos="95250" algn="l"/>
                </a:tabLst>
              </a:pPr>
              <a:r>
                <a:rPr lang="fr-FR" sz="1050" b="1" spc="-4" dirty="0">
                  <a:latin typeface="Corbel"/>
                  <a:cs typeface="Corbel"/>
                </a:rPr>
                <a:t>O</a:t>
              </a:r>
              <a:r>
                <a:rPr sz="1050" b="1" dirty="0">
                  <a:latin typeface="Corbel"/>
                  <a:cs typeface="Corbel"/>
                </a:rPr>
                <a:t>u</a:t>
              </a:r>
              <a:r>
                <a:rPr lang="fr-FR" sz="1050" b="1" dirty="0">
                  <a:latin typeface="Corbel"/>
                  <a:cs typeface="Corbel"/>
                </a:rPr>
                <a:t> </a:t>
              </a:r>
            </a:p>
            <a:p>
              <a:pPr marL="180975" indent="-171450">
                <a:spcBef>
                  <a:spcPts val="19"/>
                </a:spcBef>
                <a:buFont typeface="Arial" panose="020B0604020202020204" pitchFamily="34" charset="0"/>
                <a:buChar char="•"/>
                <a:tabLst>
                  <a:tab pos="95250" algn="l"/>
                </a:tabLst>
              </a:pPr>
              <a:r>
                <a:rPr lang="fr-FR" sz="1050" dirty="0">
                  <a:latin typeface="Corbel"/>
                  <a:cs typeface="Corbel"/>
                </a:rPr>
                <a:t>Trouble spécifique du langage et des apprentissages </a:t>
              </a:r>
            </a:p>
            <a:p>
              <a:pPr marL="95250" indent="-85725">
                <a:spcBef>
                  <a:spcPts val="19"/>
                </a:spcBef>
                <a:buFont typeface="Arial MT"/>
                <a:buChar char="•"/>
                <a:tabLst>
                  <a:tab pos="95250" algn="l"/>
                </a:tabLst>
              </a:pPr>
              <a:endParaRPr sz="1050" dirty="0">
                <a:latin typeface="Corbel"/>
                <a:cs typeface="Corbel"/>
              </a:endParaRPr>
            </a:p>
          </p:txBody>
        </p:sp>
      </p:grpSp>
      <p:sp>
        <p:nvSpPr>
          <p:cNvPr id="100" name="object 100"/>
          <p:cNvSpPr/>
          <p:nvPr/>
        </p:nvSpPr>
        <p:spPr>
          <a:xfrm>
            <a:off x="3814000" y="2228837"/>
            <a:ext cx="4837271" cy="913448"/>
          </a:xfrm>
          <a:custGeom>
            <a:avLst/>
            <a:gdLst/>
            <a:ahLst/>
            <a:cxnLst/>
            <a:rect l="l" t="t" r="r" b="b"/>
            <a:pathLst>
              <a:path w="6449695" h="1217929">
                <a:moveTo>
                  <a:pt x="76200" y="1141463"/>
                </a:moveTo>
                <a:lnTo>
                  <a:pt x="47625" y="1141463"/>
                </a:lnTo>
                <a:lnTo>
                  <a:pt x="47625" y="879335"/>
                </a:lnTo>
                <a:lnTo>
                  <a:pt x="28575" y="879335"/>
                </a:lnTo>
                <a:lnTo>
                  <a:pt x="28575" y="1141463"/>
                </a:lnTo>
                <a:lnTo>
                  <a:pt x="0" y="1141463"/>
                </a:lnTo>
                <a:lnTo>
                  <a:pt x="38100" y="1217663"/>
                </a:lnTo>
                <a:lnTo>
                  <a:pt x="69850" y="1154163"/>
                </a:lnTo>
                <a:lnTo>
                  <a:pt x="76200" y="1141463"/>
                </a:lnTo>
                <a:close/>
              </a:path>
              <a:path w="6449695" h="1217929">
                <a:moveTo>
                  <a:pt x="82296" y="315455"/>
                </a:moveTo>
                <a:lnTo>
                  <a:pt x="53721" y="315455"/>
                </a:lnTo>
                <a:lnTo>
                  <a:pt x="53721" y="53327"/>
                </a:lnTo>
                <a:lnTo>
                  <a:pt x="34671" y="53327"/>
                </a:lnTo>
                <a:lnTo>
                  <a:pt x="34671" y="315455"/>
                </a:lnTo>
                <a:lnTo>
                  <a:pt x="6096" y="315455"/>
                </a:lnTo>
                <a:lnTo>
                  <a:pt x="44196" y="391655"/>
                </a:lnTo>
                <a:lnTo>
                  <a:pt x="75946" y="328155"/>
                </a:lnTo>
                <a:lnTo>
                  <a:pt x="82296" y="315455"/>
                </a:lnTo>
                <a:close/>
              </a:path>
              <a:path w="6449695" h="1217929">
                <a:moveTo>
                  <a:pt x="2191512" y="315455"/>
                </a:moveTo>
                <a:lnTo>
                  <a:pt x="2162937" y="315455"/>
                </a:lnTo>
                <a:lnTo>
                  <a:pt x="2162937" y="53327"/>
                </a:lnTo>
                <a:lnTo>
                  <a:pt x="2143887" y="53327"/>
                </a:lnTo>
                <a:lnTo>
                  <a:pt x="2143887" y="315455"/>
                </a:lnTo>
                <a:lnTo>
                  <a:pt x="2115312" y="315455"/>
                </a:lnTo>
                <a:lnTo>
                  <a:pt x="2153412" y="391655"/>
                </a:lnTo>
                <a:lnTo>
                  <a:pt x="2185162" y="328155"/>
                </a:lnTo>
                <a:lnTo>
                  <a:pt x="2191512" y="315455"/>
                </a:lnTo>
                <a:close/>
              </a:path>
              <a:path w="6449695" h="1217929">
                <a:moveTo>
                  <a:pt x="2194560" y="1141463"/>
                </a:moveTo>
                <a:lnTo>
                  <a:pt x="2165985" y="1141463"/>
                </a:lnTo>
                <a:lnTo>
                  <a:pt x="2165985" y="879335"/>
                </a:lnTo>
                <a:lnTo>
                  <a:pt x="2146935" y="879335"/>
                </a:lnTo>
                <a:lnTo>
                  <a:pt x="2146935" y="1141463"/>
                </a:lnTo>
                <a:lnTo>
                  <a:pt x="2118360" y="1141463"/>
                </a:lnTo>
                <a:lnTo>
                  <a:pt x="2156460" y="1217663"/>
                </a:lnTo>
                <a:lnTo>
                  <a:pt x="2188210" y="1154163"/>
                </a:lnTo>
                <a:lnTo>
                  <a:pt x="2194560" y="1141463"/>
                </a:lnTo>
                <a:close/>
              </a:path>
              <a:path w="6449695" h="1217929">
                <a:moveTo>
                  <a:pt x="4340352" y="1013447"/>
                </a:moveTo>
                <a:lnTo>
                  <a:pt x="4311777" y="1013447"/>
                </a:lnTo>
                <a:lnTo>
                  <a:pt x="4311777" y="751319"/>
                </a:lnTo>
                <a:lnTo>
                  <a:pt x="4292727" y="751319"/>
                </a:lnTo>
                <a:lnTo>
                  <a:pt x="4292727" y="1013447"/>
                </a:lnTo>
                <a:lnTo>
                  <a:pt x="4264152" y="1013447"/>
                </a:lnTo>
                <a:lnTo>
                  <a:pt x="4302252" y="1089647"/>
                </a:lnTo>
                <a:lnTo>
                  <a:pt x="4334002" y="1026147"/>
                </a:lnTo>
                <a:lnTo>
                  <a:pt x="4340352" y="1013447"/>
                </a:lnTo>
                <a:close/>
              </a:path>
              <a:path w="6449695" h="1217929">
                <a:moveTo>
                  <a:pt x="4340352" y="262115"/>
                </a:moveTo>
                <a:lnTo>
                  <a:pt x="4311777" y="262115"/>
                </a:lnTo>
                <a:lnTo>
                  <a:pt x="4311777" y="0"/>
                </a:lnTo>
                <a:lnTo>
                  <a:pt x="4292727" y="0"/>
                </a:lnTo>
                <a:lnTo>
                  <a:pt x="4292727" y="262115"/>
                </a:lnTo>
                <a:lnTo>
                  <a:pt x="4264152" y="262115"/>
                </a:lnTo>
                <a:lnTo>
                  <a:pt x="4302252" y="338315"/>
                </a:lnTo>
                <a:lnTo>
                  <a:pt x="4334002" y="274815"/>
                </a:lnTo>
                <a:lnTo>
                  <a:pt x="4340352" y="262115"/>
                </a:lnTo>
                <a:close/>
              </a:path>
              <a:path w="6449695" h="1217929">
                <a:moveTo>
                  <a:pt x="6449568" y="1013447"/>
                </a:moveTo>
                <a:lnTo>
                  <a:pt x="6420993" y="1013447"/>
                </a:lnTo>
                <a:lnTo>
                  <a:pt x="6420993" y="751319"/>
                </a:lnTo>
                <a:lnTo>
                  <a:pt x="6401943" y="751319"/>
                </a:lnTo>
                <a:lnTo>
                  <a:pt x="6401943" y="1013447"/>
                </a:lnTo>
                <a:lnTo>
                  <a:pt x="6373368" y="1013447"/>
                </a:lnTo>
                <a:lnTo>
                  <a:pt x="6411468" y="1089647"/>
                </a:lnTo>
                <a:lnTo>
                  <a:pt x="6443218" y="1026147"/>
                </a:lnTo>
                <a:lnTo>
                  <a:pt x="6449568" y="1013447"/>
                </a:lnTo>
                <a:close/>
              </a:path>
              <a:path w="6449695" h="1217929">
                <a:moveTo>
                  <a:pt x="6449568" y="262115"/>
                </a:moveTo>
                <a:lnTo>
                  <a:pt x="6420993" y="262115"/>
                </a:lnTo>
                <a:lnTo>
                  <a:pt x="6420993" y="0"/>
                </a:lnTo>
                <a:lnTo>
                  <a:pt x="6401943" y="0"/>
                </a:lnTo>
                <a:lnTo>
                  <a:pt x="6401943" y="262115"/>
                </a:lnTo>
                <a:lnTo>
                  <a:pt x="6373368" y="262115"/>
                </a:lnTo>
                <a:lnTo>
                  <a:pt x="6411468" y="338315"/>
                </a:lnTo>
                <a:lnTo>
                  <a:pt x="6443218" y="274815"/>
                </a:lnTo>
                <a:lnTo>
                  <a:pt x="6449568" y="26211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33">
            <a:extLst>
              <a:ext uri="{FF2B5EF4-FFF2-40B4-BE49-F238E27FC236}">
                <a16:creationId xmlns:a16="http://schemas.microsoft.com/office/drawing/2014/main" id="{AFC8D0EE-A8DB-64B6-2B67-48BAF47E1AFD}"/>
              </a:ext>
            </a:extLst>
          </p:cNvPr>
          <p:cNvSpPr txBox="1"/>
          <p:nvPr/>
        </p:nvSpPr>
        <p:spPr>
          <a:xfrm>
            <a:off x="4207285" y="3516078"/>
            <a:ext cx="132593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</a:pPr>
            <a:r>
              <a:rPr lang="fr-FR" sz="1050" dirty="0">
                <a:latin typeface="Corbel"/>
                <a:cs typeface="Corbel"/>
              </a:rPr>
              <a:t>Grande Difficulté </a:t>
            </a:r>
            <a:r>
              <a:rPr lang="fr-FR" sz="1050" spc="4" dirty="0">
                <a:latin typeface="Corbel"/>
                <a:cs typeface="Corbel"/>
              </a:rPr>
              <a:t>Scolaire </a:t>
            </a:r>
            <a:r>
              <a:rPr lang="fr-FR" sz="1050" dirty="0">
                <a:latin typeface="Corbel"/>
                <a:cs typeface="Corbel"/>
              </a:rPr>
              <a:t>1</a:t>
            </a:r>
          </a:p>
        </p:txBody>
      </p:sp>
      <p:sp>
        <p:nvSpPr>
          <p:cNvPr id="103" name="object 71">
            <a:extLst>
              <a:ext uri="{FF2B5EF4-FFF2-40B4-BE49-F238E27FC236}">
                <a16:creationId xmlns:a16="http://schemas.microsoft.com/office/drawing/2014/main" id="{00874ADB-BC37-9ECB-09A2-3D14F74567CE}"/>
              </a:ext>
            </a:extLst>
          </p:cNvPr>
          <p:cNvSpPr txBox="1"/>
          <p:nvPr/>
        </p:nvSpPr>
        <p:spPr>
          <a:xfrm>
            <a:off x="7405430" y="3510308"/>
            <a:ext cx="135902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</a:pPr>
            <a:r>
              <a:rPr sz="1050" dirty="0">
                <a:latin typeface="Corbel"/>
                <a:cs typeface="Corbel"/>
              </a:rPr>
              <a:t>T</a:t>
            </a:r>
            <a:r>
              <a:rPr lang="fr-FR" sz="1050" dirty="0">
                <a:latin typeface="Corbel"/>
                <a:cs typeface="Corbel"/>
              </a:rPr>
              <a:t>rouble des </a:t>
            </a:r>
            <a:r>
              <a:rPr sz="1050" dirty="0">
                <a:latin typeface="Corbel"/>
                <a:cs typeface="Corbel"/>
              </a:rPr>
              <a:t>F</a:t>
            </a:r>
            <a:r>
              <a:rPr lang="fr-FR" sz="1050" dirty="0">
                <a:latin typeface="Corbel"/>
                <a:cs typeface="Corbel"/>
              </a:rPr>
              <a:t>onctions Cognitives</a:t>
            </a:r>
            <a:endParaRPr sz="1050" dirty="0">
              <a:latin typeface="Corbel"/>
              <a:cs typeface="Corbel"/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79AB84B1-5BD3-2AF1-03C6-35131346661F}"/>
              </a:ext>
            </a:extLst>
          </p:cNvPr>
          <p:cNvGrpSpPr/>
          <p:nvPr/>
        </p:nvGrpSpPr>
        <p:grpSpPr>
          <a:xfrm>
            <a:off x="2514508" y="4377445"/>
            <a:ext cx="1570504" cy="1691589"/>
            <a:chOff x="990508" y="4069131"/>
            <a:chExt cx="1570504" cy="1691589"/>
          </a:xfrm>
        </p:grpSpPr>
        <p:sp>
          <p:nvSpPr>
            <p:cNvPr id="38" name="object 38"/>
            <p:cNvSpPr/>
            <p:nvPr/>
          </p:nvSpPr>
          <p:spPr>
            <a:xfrm>
              <a:off x="990508" y="4069131"/>
              <a:ext cx="1518573" cy="1691589"/>
            </a:xfrm>
            <a:custGeom>
              <a:avLst/>
              <a:gdLst/>
              <a:ahLst/>
              <a:cxnLst/>
              <a:rect l="l" t="t" r="r" b="b"/>
              <a:pathLst>
                <a:path w="1927860" h="798829">
                  <a:moveTo>
                    <a:pt x="0" y="798576"/>
                  </a:moveTo>
                  <a:lnTo>
                    <a:pt x="1927860" y="798576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25400">
              <a:solidFill>
                <a:srgbClr val="FF58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8FDD06BC-404A-9682-A807-A638892B6251}"/>
                </a:ext>
              </a:extLst>
            </p:cNvPr>
            <p:cNvSpPr txBox="1"/>
            <p:nvPr/>
          </p:nvSpPr>
          <p:spPr>
            <a:xfrm>
              <a:off x="1115117" y="4117553"/>
              <a:ext cx="1445895" cy="50719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9525" rIns="0" bIns="0" rtlCol="0">
              <a:spAutoFit/>
            </a:bodyPr>
            <a:lstStyle>
              <a:defPPr>
                <a:defRPr lang="fr-FR"/>
              </a:defPPr>
              <a:lvl1pPr marL="95250" indent="-85725">
                <a:spcBef>
                  <a:spcPts val="75"/>
                </a:spcBef>
                <a:buFont typeface="Arial MT"/>
                <a:buChar char="•"/>
                <a:tabLst>
                  <a:tab pos="95250" algn="l"/>
                </a:tabLst>
                <a:defRPr sz="1050">
                  <a:latin typeface="Corbel"/>
                  <a:cs typeface="Corbel"/>
                </a:defRPr>
              </a:lvl1pPr>
            </a:lstStyle>
            <a:p>
              <a:r>
                <a:rPr lang="fr-FR" dirty="0"/>
                <a:t>Grande Difficulté Scolaire 2</a:t>
              </a:r>
            </a:p>
            <a:p>
              <a:pPr marL="9525" indent="0" algn="ctr">
                <a:buNone/>
              </a:pPr>
              <a:r>
                <a:rPr lang="fr-FR" b="1" dirty="0"/>
                <a:t>Ou  </a:t>
              </a:r>
              <a:r>
                <a:rPr lang="fr-FR" dirty="0"/>
                <a:t>      </a:t>
              </a: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227A5601-4492-6359-0FB9-37617F6C8E46}"/>
              </a:ext>
            </a:extLst>
          </p:cNvPr>
          <p:cNvGrpSpPr/>
          <p:nvPr/>
        </p:nvGrpSpPr>
        <p:grpSpPr>
          <a:xfrm>
            <a:off x="4171949" y="4375715"/>
            <a:ext cx="1518573" cy="1691589"/>
            <a:chOff x="2655568" y="4048028"/>
            <a:chExt cx="1518573" cy="1691589"/>
          </a:xfrm>
        </p:grpSpPr>
        <p:sp>
          <p:nvSpPr>
            <p:cNvPr id="111" name="object 38">
              <a:extLst>
                <a:ext uri="{FF2B5EF4-FFF2-40B4-BE49-F238E27FC236}">
                  <a16:creationId xmlns:a16="http://schemas.microsoft.com/office/drawing/2014/main" id="{63DB1EBB-CF88-C3D5-AB67-917076311538}"/>
                </a:ext>
              </a:extLst>
            </p:cNvPr>
            <p:cNvSpPr/>
            <p:nvPr/>
          </p:nvSpPr>
          <p:spPr>
            <a:xfrm>
              <a:off x="2655568" y="4048028"/>
              <a:ext cx="1518573" cy="1691589"/>
            </a:xfrm>
            <a:custGeom>
              <a:avLst/>
              <a:gdLst/>
              <a:ahLst/>
              <a:cxnLst/>
              <a:rect l="l" t="t" r="r" b="b"/>
              <a:pathLst>
                <a:path w="1927860" h="798829">
                  <a:moveTo>
                    <a:pt x="0" y="798576"/>
                  </a:moveTo>
                  <a:lnTo>
                    <a:pt x="1927860" y="798576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25400">
              <a:solidFill>
                <a:srgbClr val="FF58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C16B22B5-8B48-B3F5-BD11-FCAD1FAE3B01}"/>
                </a:ext>
              </a:extLst>
            </p:cNvPr>
            <p:cNvSpPr txBox="1"/>
            <p:nvPr/>
          </p:nvSpPr>
          <p:spPr>
            <a:xfrm>
              <a:off x="2720626" y="4132002"/>
              <a:ext cx="1445895" cy="66877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9525" rIns="0" bIns="0" rtlCol="0">
              <a:spAutoFit/>
            </a:bodyPr>
            <a:lstStyle>
              <a:defPPr>
                <a:defRPr lang="fr-FR"/>
              </a:defPPr>
              <a:lvl1pPr marL="95250" indent="-85725">
                <a:spcBef>
                  <a:spcPts val="75"/>
                </a:spcBef>
                <a:buFont typeface="Arial MT"/>
                <a:buChar char="•"/>
                <a:tabLst>
                  <a:tab pos="95250" algn="l"/>
                </a:tabLst>
                <a:defRPr sz="1050">
                  <a:latin typeface="Corbel"/>
                  <a:cs typeface="Corbel"/>
                </a:defRPr>
              </a:lvl1pPr>
            </a:lstStyle>
            <a:p>
              <a:r>
                <a:rPr lang="fr-FR" dirty="0"/>
                <a:t>Grande Difficulté de compréhension des Attentes de l’Ecole</a:t>
              </a:r>
            </a:p>
            <a:p>
              <a:pPr marL="9525" indent="0" algn="ctr">
                <a:buNone/>
              </a:pPr>
              <a:r>
                <a:rPr lang="fr-FR" b="1" dirty="0"/>
                <a:t>Ou</a:t>
              </a: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D21BF346-5E60-E2D8-914C-1320E873A6E8}"/>
              </a:ext>
            </a:extLst>
          </p:cNvPr>
          <p:cNvGrpSpPr/>
          <p:nvPr/>
        </p:nvGrpSpPr>
        <p:grpSpPr>
          <a:xfrm>
            <a:off x="7946421" y="3106805"/>
            <a:ext cx="1030605" cy="307181"/>
            <a:chOff x="2729625" y="3890875"/>
            <a:chExt cx="1030605" cy="307181"/>
          </a:xfrm>
          <a:solidFill>
            <a:srgbClr val="FF580B"/>
          </a:solidFill>
        </p:grpSpPr>
        <p:grpSp>
          <p:nvGrpSpPr>
            <p:cNvPr id="116" name="object 60">
              <a:extLst>
                <a:ext uri="{FF2B5EF4-FFF2-40B4-BE49-F238E27FC236}">
                  <a16:creationId xmlns:a16="http://schemas.microsoft.com/office/drawing/2014/main" id="{2D881437-B730-ED1A-5773-69FAF47D1AA7}"/>
                </a:ext>
              </a:extLst>
            </p:cNvPr>
            <p:cNvGrpSpPr/>
            <p:nvPr/>
          </p:nvGrpSpPr>
          <p:grpSpPr>
            <a:xfrm>
              <a:off x="2729625" y="3890875"/>
              <a:ext cx="1030605" cy="307181"/>
              <a:chOff x="3708146" y="4534153"/>
              <a:chExt cx="1374140" cy="409575"/>
            </a:xfrm>
            <a:grpFill/>
          </p:grpSpPr>
          <p:sp>
            <p:nvSpPr>
              <p:cNvPr id="118" name="object 61">
                <a:extLst>
                  <a:ext uri="{FF2B5EF4-FFF2-40B4-BE49-F238E27FC236}">
                    <a16:creationId xmlns:a16="http://schemas.microsoft.com/office/drawing/2014/main" id="{83832AEA-F297-D655-A9F6-968A2F48F901}"/>
                  </a:ext>
                </a:extLst>
              </p:cNvPr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1284731" y="0"/>
                    </a:moveTo>
                    <a:lnTo>
                      <a:pt x="64007" y="0"/>
                    </a:lnTo>
                    <a:lnTo>
                      <a:pt x="39112" y="5036"/>
                    </a:lnTo>
                    <a:lnTo>
                      <a:pt x="18764" y="18764"/>
                    </a:lnTo>
                    <a:lnTo>
                      <a:pt x="5036" y="39112"/>
                    </a:lnTo>
                    <a:lnTo>
                      <a:pt x="0" y="64008"/>
                    </a:lnTo>
                    <a:lnTo>
                      <a:pt x="0" y="320040"/>
                    </a:lnTo>
                    <a:lnTo>
                      <a:pt x="5036" y="344935"/>
                    </a:lnTo>
                    <a:lnTo>
                      <a:pt x="18764" y="365283"/>
                    </a:lnTo>
                    <a:lnTo>
                      <a:pt x="39112" y="379011"/>
                    </a:lnTo>
                    <a:lnTo>
                      <a:pt x="64007" y="384048"/>
                    </a:lnTo>
                    <a:lnTo>
                      <a:pt x="1284731" y="384048"/>
                    </a:lnTo>
                    <a:lnTo>
                      <a:pt x="1309627" y="379011"/>
                    </a:lnTo>
                    <a:lnTo>
                      <a:pt x="1329975" y="365283"/>
                    </a:lnTo>
                    <a:lnTo>
                      <a:pt x="1343703" y="344935"/>
                    </a:lnTo>
                    <a:lnTo>
                      <a:pt x="1348739" y="320040"/>
                    </a:lnTo>
                    <a:lnTo>
                      <a:pt x="1348739" y="64008"/>
                    </a:lnTo>
                    <a:lnTo>
                      <a:pt x="1343703" y="39112"/>
                    </a:lnTo>
                    <a:lnTo>
                      <a:pt x="1329975" y="18764"/>
                    </a:lnTo>
                    <a:lnTo>
                      <a:pt x="1309627" y="5036"/>
                    </a:lnTo>
                    <a:lnTo>
                      <a:pt x="128473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62">
                <a:extLst>
                  <a:ext uri="{FF2B5EF4-FFF2-40B4-BE49-F238E27FC236}">
                    <a16:creationId xmlns:a16="http://schemas.microsoft.com/office/drawing/2014/main" id="{9216F267-1658-7391-DA6C-48D408679544}"/>
                  </a:ext>
                </a:extLst>
              </p:cNvPr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0" y="64008"/>
                    </a:moveTo>
                    <a:lnTo>
                      <a:pt x="5036" y="39112"/>
                    </a:lnTo>
                    <a:lnTo>
                      <a:pt x="18764" y="18764"/>
                    </a:lnTo>
                    <a:lnTo>
                      <a:pt x="39112" y="5036"/>
                    </a:lnTo>
                    <a:lnTo>
                      <a:pt x="64007" y="0"/>
                    </a:lnTo>
                    <a:lnTo>
                      <a:pt x="1284731" y="0"/>
                    </a:lnTo>
                    <a:lnTo>
                      <a:pt x="1309627" y="5036"/>
                    </a:lnTo>
                    <a:lnTo>
                      <a:pt x="1329975" y="18764"/>
                    </a:lnTo>
                    <a:lnTo>
                      <a:pt x="1343703" y="39112"/>
                    </a:lnTo>
                    <a:lnTo>
                      <a:pt x="1348739" y="64008"/>
                    </a:lnTo>
                    <a:lnTo>
                      <a:pt x="1348739" y="320040"/>
                    </a:lnTo>
                    <a:lnTo>
                      <a:pt x="1343703" y="344935"/>
                    </a:lnTo>
                    <a:lnTo>
                      <a:pt x="1329975" y="365283"/>
                    </a:lnTo>
                    <a:lnTo>
                      <a:pt x="1309627" y="379011"/>
                    </a:lnTo>
                    <a:lnTo>
                      <a:pt x="1284731" y="384048"/>
                    </a:lnTo>
                    <a:lnTo>
                      <a:pt x="64007" y="384048"/>
                    </a:lnTo>
                    <a:lnTo>
                      <a:pt x="39112" y="379011"/>
                    </a:lnTo>
                    <a:lnTo>
                      <a:pt x="18764" y="365283"/>
                    </a:lnTo>
                    <a:lnTo>
                      <a:pt x="5036" y="344935"/>
                    </a:lnTo>
                    <a:lnTo>
                      <a:pt x="0" y="320040"/>
                    </a:lnTo>
                    <a:lnTo>
                      <a:pt x="0" y="64008"/>
                    </a:lnTo>
                    <a:close/>
                  </a:path>
                </a:pathLst>
              </a:custGeom>
              <a:grpFill/>
              <a:ln w="253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7" name="object 63">
              <a:extLst>
                <a:ext uri="{FF2B5EF4-FFF2-40B4-BE49-F238E27FC236}">
                  <a16:creationId xmlns:a16="http://schemas.microsoft.com/office/drawing/2014/main" id="{EE6DFCC2-7C2E-698B-210B-1CF4BE7A0B2F}"/>
                </a:ext>
              </a:extLst>
            </p:cNvPr>
            <p:cNvSpPr txBox="1"/>
            <p:nvPr/>
          </p:nvSpPr>
          <p:spPr>
            <a:xfrm>
              <a:off x="2814216" y="3938573"/>
              <a:ext cx="912495" cy="240931"/>
            </a:xfrm>
            <a:prstGeom prst="rect">
              <a:avLst/>
            </a:prstGeom>
            <a:grpFill/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lnSpc>
                  <a:spcPts val="904"/>
                </a:lnSpc>
                <a:spcBef>
                  <a:spcPts val="79"/>
                </a:spcBef>
              </a:pP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Modules</a:t>
              </a:r>
              <a:endParaRPr sz="788" dirty="0">
                <a:latin typeface="Corbel"/>
                <a:cs typeface="Corbel"/>
              </a:endParaRPr>
            </a:p>
            <a:p>
              <a:pPr marL="9525">
                <a:lnSpc>
                  <a:spcPts val="904"/>
                </a:lnSpc>
              </a:pP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A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pp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r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ofond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i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sseme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n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t</a:t>
              </a:r>
              <a:r>
                <a:rPr sz="788" spc="-38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2</a:t>
              </a:r>
              <a:endParaRPr sz="788" dirty="0">
                <a:latin typeface="Corbel"/>
                <a:cs typeface="Corbel"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9D42013-B23A-7085-AD28-5B6339F06F67}"/>
              </a:ext>
            </a:extLst>
          </p:cNvPr>
          <p:cNvGrpSpPr/>
          <p:nvPr/>
        </p:nvGrpSpPr>
        <p:grpSpPr>
          <a:xfrm>
            <a:off x="6292309" y="3105615"/>
            <a:ext cx="1030605" cy="307181"/>
            <a:chOff x="2729625" y="3890875"/>
            <a:chExt cx="1030605" cy="307181"/>
          </a:xfrm>
          <a:solidFill>
            <a:srgbClr val="FF580B"/>
          </a:solidFill>
        </p:grpSpPr>
        <p:grpSp>
          <p:nvGrpSpPr>
            <p:cNvPr id="121" name="object 60">
              <a:extLst>
                <a:ext uri="{FF2B5EF4-FFF2-40B4-BE49-F238E27FC236}">
                  <a16:creationId xmlns:a16="http://schemas.microsoft.com/office/drawing/2014/main" id="{68E20392-62BE-F8DE-EB85-23722CB3B998}"/>
                </a:ext>
              </a:extLst>
            </p:cNvPr>
            <p:cNvGrpSpPr/>
            <p:nvPr/>
          </p:nvGrpSpPr>
          <p:grpSpPr>
            <a:xfrm>
              <a:off x="2729625" y="3890875"/>
              <a:ext cx="1030605" cy="307181"/>
              <a:chOff x="3708146" y="4534153"/>
              <a:chExt cx="1374140" cy="409575"/>
            </a:xfrm>
            <a:grpFill/>
          </p:grpSpPr>
          <p:sp>
            <p:nvSpPr>
              <p:cNvPr id="123" name="object 61">
                <a:extLst>
                  <a:ext uri="{FF2B5EF4-FFF2-40B4-BE49-F238E27FC236}">
                    <a16:creationId xmlns:a16="http://schemas.microsoft.com/office/drawing/2014/main" id="{E7F176A0-5116-411F-71AD-3A46E62AD749}"/>
                  </a:ext>
                </a:extLst>
              </p:cNvPr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1284731" y="0"/>
                    </a:moveTo>
                    <a:lnTo>
                      <a:pt x="64007" y="0"/>
                    </a:lnTo>
                    <a:lnTo>
                      <a:pt x="39112" y="5036"/>
                    </a:lnTo>
                    <a:lnTo>
                      <a:pt x="18764" y="18764"/>
                    </a:lnTo>
                    <a:lnTo>
                      <a:pt x="5036" y="39112"/>
                    </a:lnTo>
                    <a:lnTo>
                      <a:pt x="0" y="64008"/>
                    </a:lnTo>
                    <a:lnTo>
                      <a:pt x="0" y="320040"/>
                    </a:lnTo>
                    <a:lnTo>
                      <a:pt x="5036" y="344935"/>
                    </a:lnTo>
                    <a:lnTo>
                      <a:pt x="18764" y="365283"/>
                    </a:lnTo>
                    <a:lnTo>
                      <a:pt x="39112" y="379011"/>
                    </a:lnTo>
                    <a:lnTo>
                      <a:pt x="64007" y="384048"/>
                    </a:lnTo>
                    <a:lnTo>
                      <a:pt x="1284731" y="384048"/>
                    </a:lnTo>
                    <a:lnTo>
                      <a:pt x="1309627" y="379011"/>
                    </a:lnTo>
                    <a:lnTo>
                      <a:pt x="1329975" y="365283"/>
                    </a:lnTo>
                    <a:lnTo>
                      <a:pt x="1343703" y="344935"/>
                    </a:lnTo>
                    <a:lnTo>
                      <a:pt x="1348739" y="320040"/>
                    </a:lnTo>
                    <a:lnTo>
                      <a:pt x="1348739" y="64008"/>
                    </a:lnTo>
                    <a:lnTo>
                      <a:pt x="1343703" y="39112"/>
                    </a:lnTo>
                    <a:lnTo>
                      <a:pt x="1329975" y="18764"/>
                    </a:lnTo>
                    <a:lnTo>
                      <a:pt x="1309627" y="5036"/>
                    </a:lnTo>
                    <a:lnTo>
                      <a:pt x="128473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62">
                <a:extLst>
                  <a:ext uri="{FF2B5EF4-FFF2-40B4-BE49-F238E27FC236}">
                    <a16:creationId xmlns:a16="http://schemas.microsoft.com/office/drawing/2014/main" id="{4E915664-CD9E-EA25-6565-15EE98D45FAE}"/>
                  </a:ext>
                </a:extLst>
              </p:cNvPr>
              <p:cNvSpPr/>
              <p:nvPr/>
            </p:nvSpPr>
            <p:spPr>
              <a:xfrm>
                <a:off x="3720846" y="4546853"/>
                <a:ext cx="134874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1348739" h="384175">
                    <a:moveTo>
                      <a:pt x="0" y="64008"/>
                    </a:moveTo>
                    <a:lnTo>
                      <a:pt x="5036" y="39112"/>
                    </a:lnTo>
                    <a:lnTo>
                      <a:pt x="18764" y="18764"/>
                    </a:lnTo>
                    <a:lnTo>
                      <a:pt x="39112" y="5036"/>
                    </a:lnTo>
                    <a:lnTo>
                      <a:pt x="64007" y="0"/>
                    </a:lnTo>
                    <a:lnTo>
                      <a:pt x="1284731" y="0"/>
                    </a:lnTo>
                    <a:lnTo>
                      <a:pt x="1309627" y="5036"/>
                    </a:lnTo>
                    <a:lnTo>
                      <a:pt x="1329975" y="18764"/>
                    </a:lnTo>
                    <a:lnTo>
                      <a:pt x="1343703" y="39112"/>
                    </a:lnTo>
                    <a:lnTo>
                      <a:pt x="1348739" y="64008"/>
                    </a:lnTo>
                    <a:lnTo>
                      <a:pt x="1348739" y="320040"/>
                    </a:lnTo>
                    <a:lnTo>
                      <a:pt x="1343703" y="344935"/>
                    </a:lnTo>
                    <a:lnTo>
                      <a:pt x="1329975" y="365283"/>
                    </a:lnTo>
                    <a:lnTo>
                      <a:pt x="1309627" y="379011"/>
                    </a:lnTo>
                    <a:lnTo>
                      <a:pt x="1284731" y="384048"/>
                    </a:lnTo>
                    <a:lnTo>
                      <a:pt x="64007" y="384048"/>
                    </a:lnTo>
                    <a:lnTo>
                      <a:pt x="39112" y="379011"/>
                    </a:lnTo>
                    <a:lnTo>
                      <a:pt x="18764" y="365283"/>
                    </a:lnTo>
                    <a:lnTo>
                      <a:pt x="5036" y="344935"/>
                    </a:lnTo>
                    <a:lnTo>
                      <a:pt x="0" y="320040"/>
                    </a:lnTo>
                    <a:lnTo>
                      <a:pt x="0" y="64008"/>
                    </a:lnTo>
                    <a:close/>
                  </a:path>
                </a:pathLst>
              </a:custGeom>
              <a:grpFill/>
              <a:ln w="253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2" name="object 63">
              <a:extLst>
                <a:ext uri="{FF2B5EF4-FFF2-40B4-BE49-F238E27FC236}">
                  <a16:creationId xmlns:a16="http://schemas.microsoft.com/office/drawing/2014/main" id="{5F200B5B-381D-C4E6-C83B-B1C4395582E9}"/>
                </a:ext>
              </a:extLst>
            </p:cNvPr>
            <p:cNvSpPr txBox="1"/>
            <p:nvPr/>
          </p:nvSpPr>
          <p:spPr>
            <a:xfrm>
              <a:off x="2814216" y="3938573"/>
              <a:ext cx="912495" cy="240931"/>
            </a:xfrm>
            <a:prstGeom prst="rect">
              <a:avLst/>
            </a:prstGeom>
            <a:grpFill/>
          </p:spPr>
          <p:txBody>
            <a:bodyPr vert="horz" wrap="square" lIns="0" tIns="10001" rIns="0" bIns="0" rtlCol="0">
              <a:spAutoFit/>
            </a:bodyPr>
            <a:lstStyle/>
            <a:p>
              <a:pPr marL="9525">
                <a:lnSpc>
                  <a:spcPts val="904"/>
                </a:lnSpc>
                <a:spcBef>
                  <a:spcPts val="79"/>
                </a:spcBef>
              </a:pP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Modules</a:t>
              </a:r>
              <a:endParaRPr sz="788" dirty="0">
                <a:latin typeface="Corbel"/>
                <a:cs typeface="Corbel"/>
              </a:endParaRPr>
            </a:p>
            <a:p>
              <a:pPr marL="9525">
                <a:lnSpc>
                  <a:spcPts val="904"/>
                </a:lnSpc>
              </a:pP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A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pp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r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ofond</a:t>
              </a:r>
              <a:r>
                <a:rPr sz="788" spc="-8" dirty="0">
                  <a:solidFill>
                    <a:srgbClr val="FFFFFF"/>
                  </a:solidFill>
                  <a:latin typeface="Corbel"/>
                  <a:cs typeface="Corbel"/>
                </a:rPr>
                <a:t>i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sseme</a:t>
              </a:r>
              <a:r>
                <a:rPr sz="788" spc="-4" dirty="0">
                  <a:solidFill>
                    <a:srgbClr val="FFFFFF"/>
                  </a:solidFill>
                  <a:latin typeface="Corbel"/>
                  <a:cs typeface="Corbel"/>
                </a:rPr>
                <a:t>n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t</a:t>
              </a:r>
              <a:r>
                <a:rPr sz="788" spc="-38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788" dirty="0">
                  <a:solidFill>
                    <a:srgbClr val="FFFFFF"/>
                  </a:solidFill>
                  <a:latin typeface="Corbel"/>
                  <a:cs typeface="Corbel"/>
                </a:rPr>
                <a:t>2</a:t>
              </a:r>
              <a:endParaRPr sz="788" dirty="0">
                <a:latin typeface="Corbel"/>
                <a:cs typeface="Corbel"/>
              </a:endParaRPr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DACCD62A-4A02-06D0-1A16-6A50AF058EB6}"/>
              </a:ext>
            </a:extLst>
          </p:cNvPr>
          <p:cNvSpPr txBox="1"/>
          <p:nvPr/>
        </p:nvSpPr>
        <p:spPr>
          <a:xfrm>
            <a:off x="3047660" y="3954534"/>
            <a:ext cx="5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E75A9810-2552-0979-EB6F-486BB93C69DE}"/>
              </a:ext>
            </a:extLst>
          </p:cNvPr>
          <p:cNvSpPr txBox="1"/>
          <p:nvPr/>
        </p:nvSpPr>
        <p:spPr>
          <a:xfrm>
            <a:off x="6376900" y="3977128"/>
            <a:ext cx="5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D267A23-B9F2-2E4B-36A4-3BFAE11A2549}"/>
              </a:ext>
            </a:extLst>
          </p:cNvPr>
          <p:cNvSpPr txBox="1"/>
          <p:nvPr/>
        </p:nvSpPr>
        <p:spPr>
          <a:xfrm>
            <a:off x="4616196" y="3970477"/>
            <a:ext cx="5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E80E8366-E812-F458-F4CD-D0007C29F076}"/>
              </a:ext>
            </a:extLst>
          </p:cNvPr>
          <p:cNvSpPr txBox="1"/>
          <p:nvPr/>
        </p:nvSpPr>
        <p:spPr>
          <a:xfrm>
            <a:off x="7849969" y="3970231"/>
            <a:ext cx="5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</a:t>
            </a:r>
          </a:p>
        </p:txBody>
      </p:sp>
      <p:sp>
        <p:nvSpPr>
          <p:cNvPr id="140" name="Rectangle 2">
            <a:extLst>
              <a:ext uri="{FF2B5EF4-FFF2-40B4-BE49-F238E27FC236}">
                <a16:creationId xmlns:a16="http://schemas.microsoft.com/office/drawing/2014/main" id="{FB8A4A08-6ED2-7A03-E1AD-D3B08293F34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31846" y="279348"/>
            <a:ext cx="11490548" cy="8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altLang="fr-FR" sz="3600" b="1" dirty="0">
                <a:solidFill>
                  <a:srgbClr val="FF580B"/>
                </a:solidFill>
              </a:rPr>
              <a:t>Module d’approfondissement 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48C01023-41C2-395C-BB73-C199197B8E6E}"/>
              </a:ext>
            </a:extLst>
          </p:cNvPr>
          <p:cNvSpPr txBox="1"/>
          <p:nvPr/>
        </p:nvSpPr>
        <p:spPr>
          <a:xfrm>
            <a:off x="2540027" y="956677"/>
            <a:ext cx="6403479" cy="646331"/>
          </a:xfrm>
          <a:prstGeom prst="rect">
            <a:avLst/>
          </a:prstGeom>
          <a:noFill/>
          <a:ln w="57150">
            <a:solidFill>
              <a:srgbClr val="FF580B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105h = 15 jours de formation à 7h – 5 centres historiques 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4FB839-BD61-76EF-0BD7-152157419A31}"/>
              </a:ext>
            </a:extLst>
          </p:cNvPr>
          <p:cNvSpPr txBox="1"/>
          <p:nvPr/>
        </p:nvSpPr>
        <p:spPr>
          <a:xfrm>
            <a:off x="2596657" y="5021766"/>
            <a:ext cx="1445895" cy="668773"/>
          </a:xfrm>
          <a:prstGeom prst="rect">
            <a:avLst/>
          </a:prstGeom>
          <a:ln>
            <a:noFill/>
          </a:ln>
        </p:spPr>
        <p:txBody>
          <a:bodyPr vert="horz" wrap="square" lIns="0" tIns="9525" rIns="0" bIns="0" rtlCol="0">
            <a:spAutoFit/>
          </a:bodyPr>
          <a:lstStyle>
            <a:defPPr>
              <a:defRPr lang="fr-FR"/>
            </a:defPPr>
            <a:lvl1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  <a:defRPr sz="1050">
                <a:latin typeface="Corbel"/>
                <a:cs typeface="Corbel"/>
              </a:defRPr>
            </a:lvl1pPr>
          </a:lstStyle>
          <a:p>
            <a:r>
              <a:rPr lang="fr-FR" dirty="0"/>
              <a:t>Grande Difficulté de compréhension des Attentes de l’Ecole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ED5A8E-A851-54BF-140C-FA04D509AE21}"/>
              </a:ext>
            </a:extLst>
          </p:cNvPr>
          <p:cNvSpPr txBox="1"/>
          <p:nvPr/>
        </p:nvSpPr>
        <p:spPr>
          <a:xfrm>
            <a:off x="4281981" y="5137600"/>
            <a:ext cx="1445895" cy="332783"/>
          </a:xfrm>
          <a:prstGeom prst="rect">
            <a:avLst/>
          </a:prstGeom>
          <a:ln>
            <a:noFill/>
          </a:ln>
        </p:spPr>
        <p:txBody>
          <a:bodyPr vert="horz" wrap="square" lIns="0" tIns="9525" rIns="0" bIns="0" rtlCol="0">
            <a:spAutoFit/>
          </a:bodyPr>
          <a:lstStyle>
            <a:defPPr>
              <a:defRPr lang="fr-FR"/>
            </a:defPPr>
            <a:lvl1pPr marL="95250" indent="-85725">
              <a:spcBef>
                <a:spcPts val="75"/>
              </a:spcBef>
              <a:buFont typeface="Arial MT"/>
              <a:buChar char="•"/>
              <a:tabLst>
                <a:tab pos="95250" algn="l"/>
              </a:tabLst>
              <a:defRPr sz="1050">
                <a:latin typeface="Corbel"/>
                <a:cs typeface="Corbel"/>
              </a:defRPr>
            </a:lvl1pPr>
          </a:lstStyle>
          <a:p>
            <a:r>
              <a:rPr lang="fr-FR" dirty="0"/>
              <a:t>Grande Difficulté Scolaire 2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8C62E-B349-A6D9-0E07-D5C1A6CD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2295"/>
          </a:xfrm>
        </p:spPr>
        <p:txBody>
          <a:bodyPr>
            <a:noAutofit/>
          </a:bodyPr>
          <a:lstStyle/>
          <a:p>
            <a:r>
              <a:rPr lang="fr-FR" sz="3200" dirty="0"/>
              <a:t>Une année chargée mais </a:t>
            </a:r>
            <a:r>
              <a:rPr lang="fr-FR" sz="3200" dirty="0">
                <a:solidFill>
                  <a:srgbClr val="FF580B"/>
                </a:solidFill>
              </a:rPr>
              <a:t>accompagnée, </a:t>
            </a:r>
            <a:r>
              <a:rPr lang="fr-FR" sz="3200" dirty="0"/>
              <a:t>à la hauteur des enjeux de l’école inclusive et des besoins des élèves. 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5BA238-4CFE-90E4-182C-D6471209D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39" y="2130805"/>
            <a:ext cx="7777490" cy="4083182"/>
          </a:xfrm>
        </p:spPr>
      </p:pic>
    </p:spTree>
    <p:extLst>
      <p:ext uri="{BB962C8B-B14F-4D97-AF65-F5344CB8AC3E}">
        <p14:creationId xmlns:p14="http://schemas.microsoft.com/office/powerpoint/2010/main" val="416172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74320" y="1840645"/>
            <a:ext cx="2815829" cy="578445"/>
          </a:xfrm>
          <a:noFill/>
          <a:ln w="38100">
            <a:solidFill>
              <a:srgbClr val="FF580B"/>
            </a:solidFill>
          </a:ln>
        </p:spPr>
        <p:txBody>
          <a:bodyPr>
            <a:noAutofit/>
          </a:bodyPr>
          <a:lstStyle/>
          <a:p>
            <a:r>
              <a:rPr lang="fr-FR" sz="3300" dirty="0">
                <a:solidFill>
                  <a:sysClr val="windowText" lastClr="000000"/>
                </a:solidFill>
              </a:rPr>
              <a:t>Le tuteur est :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6963" y="2701912"/>
            <a:ext cx="2875892" cy="3691269"/>
          </a:xfrm>
          <a:ln w="28575">
            <a:solidFill>
              <a:srgbClr val="FF580B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r>
              <a:rPr lang="fr-FR" sz="3825" dirty="0">
                <a:solidFill>
                  <a:sysClr val="windowText" lastClr="000000"/>
                </a:solidFill>
              </a:rPr>
              <a:t>Un enseignant spécialisé </a:t>
            </a:r>
            <a:r>
              <a:rPr lang="fr-FR" sz="3825" b="1" dirty="0">
                <a:solidFill>
                  <a:sysClr val="windowText" lastClr="000000"/>
                </a:solidFill>
              </a:rPr>
              <a:t>certifié</a:t>
            </a:r>
          </a:p>
          <a:p>
            <a:pPr algn="just"/>
            <a:r>
              <a:rPr lang="fr-FR" sz="3825" dirty="0">
                <a:solidFill>
                  <a:sysClr val="windowText" lastClr="000000"/>
                </a:solidFill>
              </a:rPr>
              <a:t>Sur un </a:t>
            </a:r>
            <a:r>
              <a:rPr lang="fr-FR" sz="3825" b="1" dirty="0">
                <a:solidFill>
                  <a:sysClr val="windowText" lastClr="000000"/>
                </a:solidFill>
              </a:rPr>
              <a:t>poste identique </a:t>
            </a:r>
            <a:r>
              <a:rPr lang="fr-FR" sz="3825" dirty="0">
                <a:solidFill>
                  <a:sysClr val="windowText" lastClr="000000"/>
                </a:solidFill>
              </a:rPr>
              <a:t>à l’enseignant qu’il accompagne</a:t>
            </a:r>
          </a:p>
          <a:p>
            <a:pPr algn="just"/>
            <a:r>
              <a:rPr lang="fr-FR" sz="3825" b="1" dirty="0">
                <a:solidFill>
                  <a:sysClr val="windowText" lastClr="000000"/>
                </a:solidFill>
              </a:rPr>
              <a:t>Volontaire</a:t>
            </a:r>
          </a:p>
          <a:p>
            <a:pPr algn="just"/>
            <a:r>
              <a:rPr lang="fr-FR" sz="3825" b="1" dirty="0">
                <a:solidFill>
                  <a:sysClr val="windowText" lastClr="000000"/>
                </a:solidFill>
              </a:rPr>
              <a:t>Rémunéré</a:t>
            </a:r>
          </a:p>
          <a:p>
            <a:pPr algn="just"/>
            <a:r>
              <a:rPr lang="fr-FR" sz="3825" dirty="0">
                <a:solidFill>
                  <a:sysClr val="windowText" lastClr="000000"/>
                </a:solidFill>
              </a:rPr>
              <a:t>Missionné en référence à un </a:t>
            </a:r>
            <a:r>
              <a:rPr lang="fr-FR" sz="3825" b="1" dirty="0">
                <a:solidFill>
                  <a:sysClr val="windowText" lastClr="000000"/>
                </a:solidFill>
              </a:rPr>
              <a:t>cahier des charges</a:t>
            </a:r>
          </a:p>
          <a:p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86565" y="1873665"/>
            <a:ext cx="4399697" cy="578445"/>
          </a:xfrm>
          <a:ln w="38100">
            <a:solidFill>
              <a:srgbClr val="FF580B"/>
            </a:solidFill>
          </a:ln>
        </p:spPr>
        <p:txBody>
          <a:bodyPr>
            <a:noAutofit/>
          </a:bodyPr>
          <a:lstStyle/>
          <a:p>
            <a:pPr algn="ctr"/>
            <a:endParaRPr lang="fr-FR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fr-FR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fr-FR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fr-FR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fr-FR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Sa fonction/ ses missions :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86565" y="2701911"/>
            <a:ext cx="4399697" cy="3691269"/>
          </a:xfrm>
          <a:ln w="38100">
            <a:solidFill>
              <a:srgbClr val="FF580B"/>
            </a:solidFill>
          </a:ln>
        </p:spPr>
        <p:txBody>
          <a:bodyPr>
            <a:normAutofit fontScale="47500" lnSpcReduction="20000"/>
          </a:bodyPr>
          <a:lstStyle/>
          <a:p>
            <a:pPr lvl="0"/>
            <a:endParaRPr lang="fr-FR" sz="3750" b="1" dirty="0"/>
          </a:p>
          <a:p>
            <a:pPr lvl="0" algn="just"/>
            <a:r>
              <a:rPr lang="fr-FR" sz="3750" b="1" dirty="0"/>
              <a:t>Accueillir</a:t>
            </a:r>
            <a:r>
              <a:rPr lang="fr-FR" sz="3750" dirty="0"/>
              <a:t> l’enseignant en formation durant deux journées. Il </a:t>
            </a:r>
            <a:r>
              <a:rPr lang="fr-FR" sz="3750" b="1" dirty="0"/>
              <a:t>contribue à l’analyse </a:t>
            </a:r>
            <a:r>
              <a:rPr lang="fr-FR" sz="3750" dirty="0"/>
              <a:t>de la posture professionnelle. </a:t>
            </a:r>
          </a:p>
          <a:p>
            <a:pPr lvl="0" algn="just"/>
            <a:r>
              <a:rPr lang="fr-FR" sz="3750" b="1" dirty="0"/>
              <a:t>Visiter</a:t>
            </a:r>
            <a:r>
              <a:rPr lang="fr-FR" sz="3750" dirty="0"/>
              <a:t> l’enseignant en formation durant l’équivalent de deux journées. Il </a:t>
            </a:r>
            <a:r>
              <a:rPr lang="fr-FR" sz="3750" b="1" dirty="0"/>
              <a:t>observe</a:t>
            </a:r>
            <a:r>
              <a:rPr lang="fr-FR" sz="3750" dirty="0"/>
              <a:t> des situations d’enseignement ou </a:t>
            </a:r>
            <a:r>
              <a:rPr lang="fr-FR" sz="3750" dirty="0" err="1"/>
              <a:t>co</a:t>
            </a:r>
            <a:r>
              <a:rPr lang="fr-FR" sz="3750" dirty="0"/>
              <a:t>-enseignement et </a:t>
            </a:r>
            <a:r>
              <a:rPr lang="fr-FR" sz="3750" b="1" dirty="0"/>
              <a:t>accompagne</a:t>
            </a:r>
            <a:r>
              <a:rPr lang="fr-FR" sz="3750" dirty="0"/>
              <a:t> l’enseignant en formation dans l’analyse de sa pratique professionnelle, dans le contexte d’exercice donné. </a:t>
            </a:r>
          </a:p>
          <a:p>
            <a:pPr lvl="0" algn="just"/>
            <a:r>
              <a:rPr lang="fr-FR" sz="3750" b="1" dirty="0"/>
              <a:t>Rédiger</a:t>
            </a:r>
            <a:r>
              <a:rPr lang="fr-FR" sz="3750" dirty="0"/>
              <a:t> des bilans d’étape avec l’enseignant en formation lui permettant ainsi de se fixer des objectifs professionnels.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EC4B1F-79FB-4848-B0E2-BE8C43B806E3}"/>
              </a:ext>
            </a:extLst>
          </p:cNvPr>
          <p:cNvSpPr txBox="1"/>
          <p:nvPr/>
        </p:nvSpPr>
        <p:spPr>
          <a:xfrm>
            <a:off x="2308684" y="5415137"/>
            <a:ext cx="2547099" cy="1200329"/>
          </a:xfrm>
          <a:prstGeom prst="rect">
            <a:avLst/>
          </a:prstGeom>
          <a:solidFill>
            <a:srgbClr val="FF580B"/>
          </a:solidFill>
          <a:ln>
            <a:solidFill>
              <a:srgbClr val="FF580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Identifié(e) et choisi(e) par le/la responsable éducation inclusive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de chaque DDEC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14D1F4-DD4D-C6F1-E909-4C75685A004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427584" y="418968"/>
            <a:ext cx="10340533" cy="7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fr-FR" altLang="fr-FR" sz="3200" b="1" dirty="0">
                <a:solidFill>
                  <a:srgbClr val="FF580B"/>
                </a:solidFill>
              </a:rPr>
              <a:t>Un accompagnement tout au long du processus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23867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EC914E-4600-0F59-3D57-1AF8A31CB43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41176" y="377317"/>
            <a:ext cx="102713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altLang="fr-FR" sz="3200" b="1" dirty="0">
                <a:solidFill>
                  <a:srgbClr val="FF580B"/>
                </a:solidFill>
              </a:rPr>
              <a:t>Un accompagnement tout au long du processus de formation </a:t>
            </a:r>
          </a:p>
        </p:txBody>
      </p:sp>
      <p:graphicFrame>
        <p:nvGraphicFramePr>
          <p:cNvPr id="11" name="Espace réservé du contenu 4">
            <a:extLst>
              <a:ext uri="{FF2B5EF4-FFF2-40B4-BE49-F238E27FC236}">
                <a16:creationId xmlns:a16="http://schemas.microsoft.com/office/drawing/2014/main" id="{EFF7532A-D01C-5012-C84A-C2EA2FE331B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6926211"/>
              </p:ext>
            </p:extLst>
          </p:nvPr>
        </p:nvGraphicFramePr>
        <p:xfrm>
          <a:off x="1280118" y="2227263"/>
          <a:ext cx="9207700" cy="368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22113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00809" y="274638"/>
            <a:ext cx="8409992" cy="1143000"/>
          </a:xfrm>
        </p:spPr>
        <p:txBody>
          <a:bodyPr/>
          <a:lstStyle/>
          <a:p>
            <a:pPr algn="r" eaLnBrk="1" hangingPunct="1"/>
            <a:r>
              <a:rPr lang="fr-FR" altLang="fr-FR" sz="3600" b="1" dirty="0">
                <a:solidFill>
                  <a:srgbClr val="FF580B"/>
                </a:solidFill>
              </a:rPr>
              <a:t>Modalités de certification par la formation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ECD29-77AB-D191-76EB-C8C4AD777F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104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dirty="0"/>
              <a:t>une séance pédagogique de 45 mn avec un groupe d’élèves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dirty="0"/>
              <a:t>un entretien de 45 mn avec la commission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dirty="0"/>
              <a:t>Notés sur 20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C6882B4-ED0E-5C9D-9BBE-A500F17EB598}"/>
              </a:ext>
            </a:extLst>
          </p:cNvPr>
          <p:cNvSpPr txBox="1">
            <a:spLocks/>
          </p:cNvSpPr>
          <p:nvPr/>
        </p:nvSpPr>
        <p:spPr>
          <a:xfrm>
            <a:off x="1946275" y="2931620"/>
            <a:ext cx="8229600" cy="14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57200" indent="-45720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 sz="2000" spc="80" baseline="0">
                <a:latin typeface="+mn-lt"/>
                <a:ea typeface="+mn-ea"/>
              </a:defRPr>
            </a:lvl1pPr>
            <a:lvl2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2pPr>
            <a:lvl3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3pPr>
            <a:lvl4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4pPr>
            <a:lvl5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5pPr>
            <a:lvl6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6pPr>
            <a:lvl7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7pPr>
            <a:lvl8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8pPr>
            <a:lvl9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9pPr>
          </a:lstStyle>
          <a:p>
            <a:r>
              <a:rPr lang="fr-FR" dirty="0"/>
              <a:t>La présentation de 15 mn d’un dossier de 25 pages maximum portant sur la pratique professionnelle</a:t>
            </a:r>
          </a:p>
          <a:p>
            <a:r>
              <a:rPr lang="fr-FR" dirty="0"/>
              <a:t>Puis un entretien de 45 mn avec la commission.</a:t>
            </a:r>
          </a:p>
          <a:p>
            <a:r>
              <a:rPr lang="fr-FR" dirty="0"/>
              <a:t>Notés sur 20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0F2482-B807-026C-70CE-2F3EE8890EA1}"/>
              </a:ext>
            </a:extLst>
          </p:cNvPr>
          <p:cNvSpPr txBox="1"/>
          <p:nvPr/>
        </p:nvSpPr>
        <p:spPr>
          <a:xfrm>
            <a:off x="1946276" y="4621075"/>
            <a:ext cx="7700327" cy="15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fr-FR"/>
            </a:defPPr>
            <a:lvl1pPr marL="457200" indent="-45720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 sz="2000" spc="80" baseline="0">
                <a:latin typeface="+mn-lt"/>
                <a:ea typeface="+mn-ea"/>
              </a:defRPr>
            </a:lvl1pPr>
            <a:lvl2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2pPr>
            <a:lvl3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3pPr>
            <a:lvl4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4pPr>
            <a:lvl5pPr indent="0" algn="ctr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5pPr>
            <a:lvl6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6pPr>
            <a:lvl7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7pPr>
            <a:lvl8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8pPr>
            <a:lvl9pPr indent="0" algn="ctr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>
                <a:latin typeface="+mn-lt"/>
                <a:ea typeface="+mn-ea"/>
              </a:defRPr>
            </a:lvl9pPr>
          </a:lstStyle>
          <a:p>
            <a:r>
              <a:rPr lang="fr-FR" dirty="0"/>
              <a:t>La présentation d’une action conduite au cours de cette année scolaire par le candidat, témoignant :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sz="1400" dirty="0"/>
              <a:t>De son rôle de personne-ressource en matière d’éducation inclusive</a:t>
            </a:r>
          </a:p>
          <a:p>
            <a:pPr marL="0" indent="0">
              <a:buNone/>
            </a:pPr>
            <a:r>
              <a:rPr lang="fr-FR" sz="1400" dirty="0"/>
              <a:t>		De sa connaissance des modalités de scolarisation des élèves à BEP</a:t>
            </a:r>
          </a:p>
          <a:p>
            <a:r>
              <a:rPr lang="fr-FR" dirty="0"/>
              <a:t>Notée sur 20</a:t>
            </a:r>
          </a:p>
        </p:txBody>
      </p:sp>
    </p:spTree>
    <p:extLst>
      <p:ext uri="{BB962C8B-B14F-4D97-AF65-F5344CB8AC3E}">
        <p14:creationId xmlns:p14="http://schemas.microsoft.com/office/powerpoint/2010/main" val="351093227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F3E92C-513D-B860-03AD-1517804F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chemeClr val="tx2"/>
                </a:solidFill>
              </a:rPr>
              <a:t>Conclusion: les autres modalités de certification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002E4-7074-E22D-1D67-15C6714B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fr-FR" sz="2000">
                <a:solidFill>
                  <a:schemeClr val="tx2"/>
                </a:solidFill>
              </a:rPr>
              <a:t>Le CAPPEI: si j’ai besoin de plus de temps?</a:t>
            </a:r>
          </a:p>
          <a:p>
            <a:endParaRPr lang="fr-FR" sz="2000">
              <a:solidFill>
                <a:schemeClr val="tx2"/>
              </a:solidFill>
            </a:endParaRPr>
          </a:p>
          <a:p>
            <a:r>
              <a:rPr lang="fr-FR" sz="2000">
                <a:solidFill>
                  <a:schemeClr val="tx2"/>
                </a:solidFill>
              </a:rPr>
              <a:t>La VAEP CAPPEI: si je veux faire Valider les Acquis de l’Expérience Professionnelle?</a:t>
            </a:r>
          </a:p>
        </p:txBody>
      </p:sp>
    </p:spTree>
    <p:extLst>
      <p:ext uri="{BB962C8B-B14F-4D97-AF65-F5344CB8AC3E}">
        <p14:creationId xmlns:p14="http://schemas.microsoft.com/office/powerpoint/2010/main" val="54322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9508BB-357E-A251-3495-67E815F4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3" y="1124515"/>
            <a:ext cx="10950106" cy="5238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26EC-60A5-28D7-9339-4433D865041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4777" y="274638"/>
            <a:ext cx="8276023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fr-FR" altLang="fr-FR" sz="3600" b="1" dirty="0">
                <a:solidFill>
                  <a:schemeClr val="accent2"/>
                </a:solidFill>
              </a:rPr>
              <a:t>Modalités</a:t>
            </a:r>
            <a:r>
              <a:rPr lang="fr-FR" altLang="fr-FR" sz="3600" b="1" dirty="0">
                <a:solidFill>
                  <a:srgbClr val="FF580B"/>
                </a:solidFill>
              </a:rPr>
              <a:t> de certification par la VAEP </a:t>
            </a:r>
          </a:p>
        </p:txBody>
      </p:sp>
    </p:spTree>
    <p:extLst>
      <p:ext uri="{BB962C8B-B14F-4D97-AF65-F5344CB8AC3E}">
        <p14:creationId xmlns:p14="http://schemas.microsoft.com/office/powerpoint/2010/main" val="69077689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>
            <a:extLst>
              <a:ext uri="{FF2B5EF4-FFF2-40B4-BE49-F238E27FC236}">
                <a16:creationId xmlns:a16="http://schemas.microsoft.com/office/drawing/2014/main" id="{62FF7C87-9BAE-4EF5-1142-95E85B88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6375401"/>
            <a:ext cx="8137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fr-FR" sz="1200" dirty="0">
              <a:solidFill>
                <a:srgbClr val="FF9C0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FF9C0F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33B32F-1EF5-974E-1AC1-357A7A489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27" y="1007712"/>
            <a:ext cx="10991461" cy="5285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8ED108-EFDE-0BA4-BC07-CFEE4C0BE8D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69223" y="274638"/>
            <a:ext cx="7641577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fr-FR" altLang="fr-FR" sz="3600" b="1" dirty="0">
                <a:solidFill>
                  <a:srgbClr val="FF580B"/>
                </a:solidFill>
              </a:rPr>
              <a:t>Modalités de certification par la VAEP </a:t>
            </a:r>
          </a:p>
        </p:txBody>
      </p:sp>
    </p:spTree>
    <p:extLst>
      <p:ext uri="{BB962C8B-B14F-4D97-AF65-F5344CB8AC3E}">
        <p14:creationId xmlns:p14="http://schemas.microsoft.com/office/powerpoint/2010/main" val="31100450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9290051" cy="1052512"/>
          </a:xfrm>
        </p:spPr>
        <p:txBody>
          <a:bodyPr/>
          <a:lstStyle/>
          <a:p>
            <a:pPr algn="r" eaLnBrk="1" hangingPunct="1"/>
            <a:r>
              <a:rPr lang="fr-FR" altLang="fr-FR" sz="3600" b="1" dirty="0">
                <a:solidFill>
                  <a:srgbClr val="FF580B"/>
                </a:solidFill>
              </a:rPr>
              <a:t>Comment s’inscrire et entrer en formation ?</a:t>
            </a:r>
          </a:p>
        </p:txBody>
      </p:sp>
      <p:graphicFrame>
        <p:nvGraphicFramePr>
          <p:cNvPr id="17416" name="Espace réservé du contenu 1">
            <a:extLst>
              <a:ext uri="{FF2B5EF4-FFF2-40B4-BE49-F238E27FC236}">
                <a16:creationId xmlns:a16="http://schemas.microsoft.com/office/drawing/2014/main" id="{23CD790E-A3DB-3667-12BA-9CE02FEB6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82010"/>
              </p:ext>
            </p:extLst>
          </p:nvPr>
        </p:nvGraphicFramePr>
        <p:xfrm>
          <a:off x="1992313" y="1417638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2" name="Line 5">
            <a:extLst>
              <a:ext uri="{FF2B5EF4-FFF2-40B4-BE49-F238E27FC236}">
                <a16:creationId xmlns:a16="http://schemas.microsoft.com/office/drawing/2014/main" id="{B8A45ED1-A68A-5B19-9D88-CC48E6B93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4" y="6381750"/>
            <a:ext cx="7920037" cy="0"/>
          </a:xfrm>
          <a:prstGeom prst="line">
            <a:avLst/>
          </a:prstGeom>
          <a:noFill/>
          <a:ln w="9525">
            <a:solidFill>
              <a:srgbClr val="C357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7067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0D188A-0BAF-6897-0B06-E703D68E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sz="3300" b="1" dirty="0">
                <a:solidFill>
                  <a:schemeClr val="accent2"/>
                </a:solidFill>
              </a:rPr>
              <a:t>Quelles sont les nouveautés de la formation CAPPEI?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884F3-C098-4779-B3BF-A95AC3DD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9" r="21562"/>
          <a:stretch/>
        </p:blipFill>
        <p:spPr>
          <a:xfrm>
            <a:off x="1179306" y="1793846"/>
            <a:ext cx="2635311" cy="36200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9E175CC-8D10-EA5A-D268-BB466412B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25863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39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>
            <a:cxnSpLocks/>
          </p:cNvCxnSpPr>
          <p:nvPr/>
        </p:nvCxnSpPr>
        <p:spPr>
          <a:xfrm>
            <a:off x="3681989" y="3816645"/>
            <a:ext cx="850005" cy="7894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cxnSpLocks/>
          </p:cNvCxnSpPr>
          <p:nvPr/>
        </p:nvCxnSpPr>
        <p:spPr>
          <a:xfrm>
            <a:off x="4864496" y="3824538"/>
            <a:ext cx="795705" cy="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>
            <a:off x="5970731" y="3824538"/>
            <a:ext cx="803894" cy="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cxnSpLocks/>
            <a:stCxn id="12" idx="6"/>
          </p:cNvCxnSpPr>
          <p:nvPr/>
        </p:nvCxnSpPr>
        <p:spPr>
          <a:xfrm>
            <a:off x="8016029" y="3833326"/>
            <a:ext cx="708233" cy="926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938533" y="3824538"/>
            <a:ext cx="669001" cy="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3396239" y="3688058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553179" y="3695952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678373" y="3695952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758855" y="3704739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681371" y="3677904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4685696" y="3188368"/>
            <a:ext cx="0" cy="525630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809217" y="3945232"/>
            <a:ext cx="0" cy="525630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/>
        </p:nvCxnSpPr>
        <p:spPr>
          <a:xfrm flipV="1">
            <a:off x="8899099" y="3147470"/>
            <a:ext cx="2171" cy="578933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9812214" y="3923563"/>
            <a:ext cx="0" cy="525630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3449002" y="4421518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621042" y="3094585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741099" y="4421518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818621" y="4449193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749705" y="4421518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97131" y="4610028"/>
            <a:ext cx="20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Ouverture des candidatures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6/03- 24/03/2023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94287" y="2026029"/>
            <a:ext cx="170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Interrogation REI pour avis et priorisation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3/04-14/04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964758" y="4603727"/>
            <a:ext cx="170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Régulation fédérale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S 16 (17-21 avril)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84133" y="1934325"/>
            <a:ext cx="170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Communication des résultats aux candidats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Début mai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863817" y="4550753"/>
            <a:ext cx="170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Début de la formation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21/06/2023</a:t>
            </a:r>
          </a:p>
        </p:txBody>
      </p:sp>
      <p:sp>
        <p:nvSpPr>
          <p:cNvPr id="31" name="Ellipse 30"/>
          <p:cNvSpPr/>
          <p:nvPr/>
        </p:nvSpPr>
        <p:spPr>
          <a:xfrm>
            <a:off x="6559029" y="1478323"/>
            <a:ext cx="558692" cy="558692"/>
          </a:xfrm>
          <a:prstGeom prst="ellipse">
            <a:avLst/>
          </a:prstGeom>
          <a:solidFill>
            <a:srgbClr val="682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9" y="1706190"/>
            <a:ext cx="360865" cy="208922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2A93870-8B88-433B-8136-50F413032F1B}"/>
              </a:ext>
            </a:extLst>
          </p:cNvPr>
          <p:cNvCxnSpPr>
            <a:cxnSpLocks/>
          </p:cNvCxnSpPr>
          <p:nvPr/>
        </p:nvCxnSpPr>
        <p:spPr>
          <a:xfrm flipH="1" flipV="1">
            <a:off x="3513428" y="3933089"/>
            <a:ext cx="188" cy="601367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88F9817-E330-4574-9CF7-BBDC8DE93A0B}"/>
              </a:ext>
            </a:extLst>
          </p:cNvPr>
          <p:cNvCxnSpPr>
            <a:cxnSpLocks/>
          </p:cNvCxnSpPr>
          <p:nvPr/>
        </p:nvCxnSpPr>
        <p:spPr>
          <a:xfrm flipH="1">
            <a:off x="7886330" y="3951520"/>
            <a:ext cx="6839" cy="494257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02B4AC07-EF6A-4EBB-8DD5-6A7ADBF9F0DA}"/>
              </a:ext>
            </a:extLst>
          </p:cNvPr>
          <p:cNvCxnSpPr>
            <a:cxnSpLocks/>
          </p:cNvCxnSpPr>
          <p:nvPr/>
        </p:nvCxnSpPr>
        <p:spPr>
          <a:xfrm>
            <a:off x="7056330" y="3842586"/>
            <a:ext cx="669176" cy="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90097355-B5EA-43C8-9817-03BCB041A59B}"/>
              </a:ext>
            </a:extLst>
          </p:cNvPr>
          <p:cNvSpPr/>
          <p:nvPr/>
        </p:nvSpPr>
        <p:spPr>
          <a:xfrm>
            <a:off x="8763955" y="3699963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087170F-77B6-4707-80B8-04BCC3F315B4}"/>
              </a:ext>
            </a:extLst>
          </p:cNvPr>
          <p:cNvSpPr/>
          <p:nvPr/>
        </p:nvSpPr>
        <p:spPr>
          <a:xfrm>
            <a:off x="8837751" y="3079294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48C9CE3-C9B9-48FF-A486-457119326797}"/>
              </a:ext>
            </a:extLst>
          </p:cNvPr>
          <p:cNvCxnSpPr/>
          <p:nvPr/>
        </p:nvCxnSpPr>
        <p:spPr>
          <a:xfrm flipV="1">
            <a:off x="6887834" y="3186820"/>
            <a:ext cx="0" cy="525630"/>
          </a:xfrm>
          <a:prstGeom prst="line">
            <a:avLst/>
          </a:prstGeom>
          <a:ln w="38100">
            <a:solidFill>
              <a:srgbClr val="68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C431F2EE-450B-496E-BBAA-D9DEC069DE85}"/>
              </a:ext>
            </a:extLst>
          </p:cNvPr>
          <p:cNvSpPr/>
          <p:nvPr/>
        </p:nvSpPr>
        <p:spPr>
          <a:xfrm>
            <a:off x="6759162" y="3695952"/>
            <a:ext cx="257175" cy="257175"/>
          </a:xfrm>
          <a:prstGeom prst="ellipse">
            <a:avLst/>
          </a:prstGeom>
          <a:noFill/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0C8B2C8D-1054-474A-884D-552CAD372ABD}"/>
              </a:ext>
            </a:extLst>
          </p:cNvPr>
          <p:cNvSpPr/>
          <p:nvPr/>
        </p:nvSpPr>
        <p:spPr>
          <a:xfrm>
            <a:off x="6827224" y="3094585"/>
            <a:ext cx="132974" cy="132974"/>
          </a:xfrm>
          <a:prstGeom prst="ellipse">
            <a:avLst/>
          </a:prstGeom>
          <a:solidFill>
            <a:srgbClr val="682080"/>
          </a:solidFill>
          <a:ln w="38100">
            <a:solidFill>
              <a:srgbClr val="682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DC70E90-CDD8-47F7-B968-952A06387F4F}"/>
              </a:ext>
            </a:extLst>
          </p:cNvPr>
          <p:cNvSpPr txBox="1"/>
          <p:nvPr/>
        </p:nvSpPr>
        <p:spPr>
          <a:xfrm>
            <a:off x="6827225" y="4581290"/>
            <a:ext cx="207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Constitution des groupes, inscription </a:t>
            </a:r>
          </a:p>
          <a:p>
            <a:pPr algn="ctr"/>
            <a:r>
              <a:rPr lang="fr-FR" b="1" dirty="0">
                <a:latin typeface="Corbel Light" panose="020B0303020204020204" pitchFamily="34" charset="0"/>
              </a:rPr>
              <a:t>Fin mai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383B818D-6D16-4963-9C4C-B21899AE8F21}"/>
              </a:ext>
            </a:extLst>
          </p:cNvPr>
          <p:cNvCxnSpPr/>
          <p:nvPr/>
        </p:nvCxnSpPr>
        <p:spPr>
          <a:xfrm>
            <a:off x="9021130" y="3833326"/>
            <a:ext cx="669001" cy="0"/>
          </a:xfrm>
          <a:prstGeom prst="line">
            <a:avLst/>
          </a:prstGeom>
          <a:ln w="38100">
            <a:solidFill>
              <a:srgbClr val="682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8833672B-CCB2-4FD7-B4E8-D7B0DE19A52C}"/>
              </a:ext>
            </a:extLst>
          </p:cNvPr>
          <p:cNvSpPr txBox="1"/>
          <p:nvPr/>
        </p:nvSpPr>
        <p:spPr>
          <a:xfrm>
            <a:off x="7667134" y="2151920"/>
            <a:ext cx="245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rbel Light" panose="020B0303020204020204" pitchFamily="34" charset="0"/>
              </a:rPr>
              <a:t>Retour des résultats commissions d’emploi </a:t>
            </a:r>
          </a:p>
          <a:p>
            <a:pPr algn="ctr"/>
            <a:r>
              <a:rPr lang="fr-FR" dirty="0">
                <a:latin typeface="Corbel Light" panose="020B0303020204020204" pitchFamily="34" charset="0"/>
              </a:rPr>
              <a:t>?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1B1FB8CE-3C12-433C-ACE0-408104EE5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58" y="5675054"/>
            <a:ext cx="463796" cy="463796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7BDFD9CB-67F0-4813-B58D-664C7C740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07" y="5718292"/>
            <a:ext cx="426551" cy="414493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32B6959A-BA30-45DF-A162-2C19F5B97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92" y="5725401"/>
            <a:ext cx="508203" cy="414493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D6DF194C-A860-4861-968F-8568A1EB6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34" y="1529186"/>
            <a:ext cx="487525" cy="48752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0D0DC91E-AD56-49E2-B1A2-4B091C5C8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55" y="5776557"/>
            <a:ext cx="461624" cy="42374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94B1A791-8A13-4CD8-B30A-D576D176F8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15" y="1707866"/>
            <a:ext cx="585072" cy="414493"/>
          </a:xfrm>
          <a:prstGeom prst="rect">
            <a:avLst/>
          </a:prstGeom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1018BBC2-D5D2-F5C8-18D8-14B1452A1C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74638"/>
            <a:ext cx="7831014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rgbClr val="FF580B"/>
                </a:solidFill>
              </a:rPr>
              <a:t>Calendrier des inscriptions 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39043F2B-3C3B-0F00-33A2-C737062B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21" y="6396037"/>
            <a:ext cx="8137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fr-FR" sz="1200" dirty="0">
              <a:solidFill>
                <a:srgbClr val="FF9C0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FF9C0F"/>
                </a:solidFill>
              </a:rPr>
              <a:t> </a:t>
            </a:r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9E4D299B-A6BA-87F7-E4BC-8FAB18D65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4" y="6381750"/>
            <a:ext cx="7920037" cy="0"/>
          </a:xfrm>
          <a:prstGeom prst="line">
            <a:avLst/>
          </a:prstGeom>
          <a:noFill/>
          <a:ln w="9525">
            <a:solidFill>
              <a:srgbClr val="C357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96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08C73E8-F83D-6DD6-4235-657C60DE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fr-FR" sz="3600" b="1">
                <a:solidFill>
                  <a:schemeClr val="tx2"/>
                </a:solidFill>
              </a:rPr>
              <a:t>MERCI ET BON COURAGE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0B5BAA-B350-D483-54A1-FB12E7D3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9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Liens utiles: </a:t>
            </a:r>
            <a:endParaRPr lang="fr-FR" sz="1900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r>
              <a:rPr lang="fr-FR" sz="19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l’URL des replays Webinaires sur la chaine </a:t>
            </a:r>
            <a:r>
              <a:rPr lang="fr-FR" sz="19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Youtube</a:t>
            </a:r>
            <a:r>
              <a:rPr lang="fr-FR" sz="19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de l’EC</a:t>
            </a:r>
          </a:p>
          <a:p>
            <a:pPr marL="0" indent="0">
              <a:buNone/>
            </a:pPr>
            <a:r>
              <a:rPr lang="fr-FR" sz="1900" u="sng" dirty="0">
                <a:solidFill>
                  <a:schemeClr val="tx2"/>
                </a:solidFill>
                <a:effectLst/>
                <a:ea typeface="Calibri" panose="020F0502020204030204" pitchFamily="34" charset="0"/>
                <a:hlinkClick r:id="rId2"/>
              </a:rPr>
              <a:t>https://www.youtube.com/playlist?list=PLHWBjVGsdmdmXNY7JHWcd8Ky5YKIxOTPJ</a:t>
            </a:r>
            <a:endParaRPr lang="fr-FR" sz="19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  <a:p>
            <a:r>
              <a:rPr lang="fr-FR" sz="1900" dirty="0">
                <a:solidFill>
                  <a:schemeClr val="tx2"/>
                </a:solidFill>
              </a:rPr>
              <a:t>Formiris contact inscription: </a:t>
            </a:r>
            <a:r>
              <a:rPr lang="fr-FR" sz="1900" dirty="0">
                <a:solidFill>
                  <a:schemeClr val="tx2"/>
                </a:solidFill>
                <a:hlinkClick r:id="rId3"/>
              </a:rPr>
              <a:t>cappei@formiris.org</a:t>
            </a:r>
            <a:endParaRPr lang="fr-FR" sz="1900" dirty="0">
              <a:solidFill>
                <a:schemeClr val="tx2"/>
              </a:solidFill>
            </a:endParaRPr>
          </a:p>
          <a:p>
            <a:endParaRPr lang="fr-FR" sz="1900" dirty="0">
              <a:solidFill>
                <a:schemeClr val="tx2"/>
              </a:solidFill>
            </a:endParaRPr>
          </a:p>
          <a:p>
            <a:endParaRPr lang="fr-F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CF6113-8E5D-0A89-08D9-752571DA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fr-FR" sz="3600" b="1" dirty="0">
                <a:solidFill>
                  <a:schemeClr val="accent2"/>
                </a:solidFill>
              </a:rPr>
              <a:t>Introduction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63CD9C-5522-35E5-8ED3-E70BC522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fr-FR" altLang="fr-FR" sz="2000" b="1" dirty="0">
                <a:solidFill>
                  <a:schemeClr val="tx2"/>
                </a:solidFill>
              </a:rPr>
              <a:t>CAPPEI: Certificat d’aptitude professionnelle aux pratiques de l’Education inclusive.</a:t>
            </a:r>
          </a:p>
          <a:p>
            <a:r>
              <a:rPr lang="en-US" altLang="fr-FR" sz="2000" b="1" dirty="0">
                <a:solidFill>
                  <a:schemeClr val="tx2"/>
                </a:solidFill>
              </a:rPr>
              <a:t>Une formation et </a:t>
            </a:r>
            <a:r>
              <a:rPr lang="en-US" altLang="fr-FR" sz="2000" b="1" dirty="0" err="1">
                <a:solidFill>
                  <a:schemeClr val="tx2"/>
                </a:solidFill>
              </a:rPr>
              <a:t>une</a:t>
            </a:r>
            <a:r>
              <a:rPr lang="en-US" altLang="fr-FR" sz="2000" b="1" dirty="0">
                <a:solidFill>
                  <a:schemeClr val="tx2"/>
                </a:solidFill>
              </a:rPr>
              <a:t> certification </a:t>
            </a:r>
            <a:r>
              <a:rPr lang="en-US" altLang="fr-FR" sz="2000" b="1" dirty="0" err="1">
                <a:solidFill>
                  <a:schemeClr val="tx2"/>
                </a:solidFill>
              </a:rPr>
              <a:t>encadrées</a:t>
            </a:r>
            <a:r>
              <a:rPr lang="en-US" altLang="fr-FR" sz="2000" b="1" dirty="0">
                <a:solidFill>
                  <a:schemeClr val="tx2"/>
                </a:solidFill>
              </a:rPr>
              <a:t> par le B.O N°10 du 11 mars 2021.</a:t>
            </a:r>
          </a:p>
          <a:p>
            <a:r>
              <a:rPr lang="en-US" altLang="fr-FR" sz="2000" b="1" dirty="0">
                <a:solidFill>
                  <a:schemeClr val="tx2"/>
                </a:solidFill>
              </a:rPr>
              <a:t>Une formation </a:t>
            </a:r>
            <a:r>
              <a:rPr lang="en-US" altLang="fr-FR" sz="2000" b="1" dirty="0" err="1">
                <a:solidFill>
                  <a:schemeClr val="tx2"/>
                </a:solidFill>
              </a:rPr>
              <a:t>recentrée</a:t>
            </a:r>
            <a:r>
              <a:rPr lang="en-US" altLang="fr-FR" sz="2000" b="1" dirty="0">
                <a:solidFill>
                  <a:schemeClr val="tx2"/>
                </a:solidFill>
              </a:rPr>
              <a:t> sur la </a:t>
            </a:r>
            <a:r>
              <a:rPr lang="en-US" altLang="fr-FR" sz="2000" b="1" dirty="0" err="1">
                <a:solidFill>
                  <a:schemeClr val="tx2"/>
                </a:solidFill>
              </a:rPr>
              <a:t>professionnalisation</a:t>
            </a:r>
            <a:r>
              <a:rPr lang="en-US" altLang="fr-FR" sz="2000" b="1" dirty="0">
                <a:solidFill>
                  <a:schemeClr val="tx2"/>
                </a:solidFill>
              </a:rPr>
              <a:t> et le </a:t>
            </a:r>
            <a:r>
              <a:rPr lang="en-US" altLang="fr-FR" sz="2000" b="1" dirty="0" err="1">
                <a:solidFill>
                  <a:schemeClr val="tx2"/>
                </a:solidFill>
              </a:rPr>
              <a:t>suivi</a:t>
            </a:r>
            <a:r>
              <a:rPr lang="en-US" altLang="fr-FR" sz="2000" b="1" dirty="0">
                <a:solidFill>
                  <a:schemeClr val="tx2"/>
                </a:solidFill>
              </a:rPr>
              <a:t> de </a:t>
            </a:r>
            <a:r>
              <a:rPr lang="en-US" altLang="fr-FR" sz="2000" b="1" dirty="0" err="1">
                <a:solidFill>
                  <a:schemeClr val="tx2"/>
                </a:solidFill>
              </a:rPr>
              <a:t>l’enseignant</a:t>
            </a:r>
            <a:r>
              <a:rPr lang="en-US" altLang="fr-FR" sz="2000" b="1" dirty="0">
                <a:solidFill>
                  <a:schemeClr val="tx2"/>
                </a:solidFill>
              </a:rPr>
              <a:t> </a:t>
            </a:r>
            <a:r>
              <a:rPr lang="en-US" altLang="fr-FR" sz="2000" b="1" dirty="0" err="1">
                <a:solidFill>
                  <a:schemeClr val="tx2"/>
                </a:solidFill>
              </a:rPr>
              <a:t>en</a:t>
            </a:r>
            <a:r>
              <a:rPr lang="en-US" altLang="fr-FR" sz="2000" b="1" dirty="0">
                <a:solidFill>
                  <a:schemeClr val="tx2"/>
                </a:solidFill>
              </a:rPr>
              <a:t> formation </a:t>
            </a:r>
          </a:p>
        </p:txBody>
      </p:sp>
    </p:spTree>
    <p:extLst>
      <p:ext uri="{BB962C8B-B14F-4D97-AF65-F5344CB8AC3E}">
        <p14:creationId xmlns:p14="http://schemas.microsoft.com/office/powerpoint/2010/main" val="368914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2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68C78B-1C8B-39F5-1B7D-D7B1A3DF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773334"/>
          </a:xfrm>
        </p:spPr>
        <p:txBody>
          <a:bodyPr anchor="b">
            <a:normAutofit/>
          </a:bodyPr>
          <a:lstStyle/>
          <a:p>
            <a:pPr algn="ctr"/>
            <a:r>
              <a:rPr lang="fr-FR" sz="3600" b="1" dirty="0">
                <a:solidFill>
                  <a:schemeClr val="accent2"/>
                </a:solidFill>
              </a:rPr>
              <a:t>Témoignages</a:t>
            </a:r>
          </a:p>
        </p:txBody>
      </p:sp>
      <p:grpSp>
        <p:nvGrpSpPr>
          <p:cNvPr id="61" name="Group 46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50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E8540-AE5A-1191-60D9-7430A426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</a:t>
            </a:r>
            <a:r>
              <a:rPr lang="fr-FR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Roggeman</a:t>
            </a:r>
            <a:r>
              <a:rPr lang="fr-FR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 </a:t>
            </a:r>
            <a:r>
              <a:rPr lang="fr-FR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formation CAPPEI :</a:t>
            </a:r>
          </a:p>
          <a:p>
            <a:pPr marL="0" lvl="0" indent="0">
              <a:buNone/>
            </a:pPr>
            <a:r>
              <a:rPr lang="fr-FR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Pourquoi faire la formation CAPPEI ?</a:t>
            </a:r>
          </a:p>
          <a:p>
            <a:pPr marL="0" lvl="0" indent="0">
              <a:buNone/>
            </a:pPr>
            <a:endParaRPr lang="fr-FR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Beatrice CHANUT, tutrice :</a:t>
            </a:r>
          </a:p>
          <a:p>
            <a:pPr marL="0" lvl="0" indent="0">
              <a:buNone/>
            </a:pPr>
            <a:r>
              <a:rPr lang="fr-FR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Pourquoi avoir choisi d’accompagner un enseignant en formation CAPPEI ?</a:t>
            </a:r>
          </a:p>
          <a:p>
            <a:pPr marL="0" lvl="0" indent="0">
              <a:buNone/>
            </a:pPr>
            <a:endParaRPr lang="fr-FR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Damien DECOSTER, Chef d’établissement: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fr-FR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Quels avantages pour un établissement d’avoir un enseignant en formation CAPPEI ?</a:t>
            </a:r>
          </a:p>
          <a:p>
            <a:endParaRPr lang="fr-FR" sz="1400" dirty="0">
              <a:solidFill>
                <a:schemeClr val="tx2"/>
              </a:solidFill>
            </a:endParaRPr>
          </a:p>
        </p:txBody>
      </p:sp>
      <p:grpSp>
        <p:nvGrpSpPr>
          <p:cNvPr id="64" name="Group 52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4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6" name="Freeform: Shape 56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lasse">
            <a:extLst>
              <a:ext uri="{FF2B5EF4-FFF2-40B4-BE49-F238E27FC236}">
                <a16:creationId xmlns:a16="http://schemas.microsoft.com/office/drawing/2014/main" id="{99A1BDD4-9E7F-1D71-32CE-9F74E4F9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98FBA-AA26-9A4F-2CC8-C6F6F51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63" y="418906"/>
            <a:ext cx="10342624" cy="495300"/>
          </a:xfrm>
        </p:spPr>
        <p:txBody>
          <a:bodyPr anchor="b">
            <a:normAutofit/>
          </a:bodyPr>
          <a:lstStyle/>
          <a:p>
            <a:r>
              <a:rPr lang="fr-FR" sz="1400" b="1">
                <a:solidFill>
                  <a:schemeClr val="accent2"/>
                </a:solidFill>
              </a:rPr>
              <a:t>Les nouveautés de la formation CAPPEI: Nouveautés dans les lieux…</a:t>
            </a:r>
            <a:br>
              <a:rPr lang="fr-FR" sz="1400" b="1"/>
            </a:br>
            <a:endParaRPr lang="fr-FR" sz="1400" b="1"/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04EE5D19-C955-445D-90EF-1EA12AC7D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57842"/>
              </p:ext>
            </p:extLst>
          </p:nvPr>
        </p:nvGraphicFramePr>
        <p:xfrm>
          <a:off x="741816" y="1104900"/>
          <a:ext cx="10802483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2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1125" y="46441"/>
            <a:ext cx="8867786" cy="673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fr-FR" altLang="fr-FR" sz="3600" b="1" dirty="0">
                <a:solidFill>
                  <a:srgbClr val="FF580B"/>
                </a:solidFill>
              </a:rPr>
              <a:t>Et dans le calendrier de la formation</a:t>
            </a:r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B8A45ED1-A68A-5B19-9D88-CC48E6B93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4" y="6381750"/>
            <a:ext cx="7920037" cy="0"/>
          </a:xfrm>
          <a:prstGeom prst="line">
            <a:avLst/>
          </a:prstGeom>
          <a:noFill/>
          <a:ln w="9525">
            <a:solidFill>
              <a:srgbClr val="C357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E76F987-60BE-937B-FC84-99FB5FBDD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95439"/>
              </p:ext>
            </p:extLst>
          </p:nvPr>
        </p:nvGraphicFramePr>
        <p:xfrm>
          <a:off x="1581149" y="1518002"/>
          <a:ext cx="9877413" cy="4863748"/>
        </p:xfrm>
        <a:graphic>
          <a:graphicData uri="http://schemas.openxmlformats.org/drawingml/2006/table">
            <a:tbl>
              <a:tblPr/>
              <a:tblGrid>
                <a:gridCol w="139946">
                  <a:extLst>
                    <a:ext uri="{9D8B030D-6E8A-4147-A177-3AD203B41FA5}">
                      <a16:colId xmlns:a16="http://schemas.microsoft.com/office/drawing/2014/main" val="2137537054"/>
                    </a:ext>
                  </a:extLst>
                </a:gridCol>
                <a:gridCol w="164286">
                  <a:extLst>
                    <a:ext uri="{9D8B030D-6E8A-4147-A177-3AD203B41FA5}">
                      <a16:colId xmlns:a16="http://schemas.microsoft.com/office/drawing/2014/main" val="838991067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3545578516"/>
                    </a:ext>
                  </a:extLst>
                </a:gridCol>
                <a:gridCol w="131835">
                  <a:extLst>
                    <a:ext uri="{9D8B030D-6E8A-4147-A177-3AD203B41FA5}">
                      <a16:colId xmlns:a16="http://schemas.microsoft.com/office/drawing/2014/main" val="4102120419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628109604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921448033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1306780379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1738579742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3492798737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1694487200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4038451402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3474622111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308141532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805303364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2431326695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4051603305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2055523123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945372624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1668648772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209919099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51620429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599302979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1311888430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3478387405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4130755855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2383297868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2918309180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847139160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3470084419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2302942839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54138785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3721494817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3010213565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2493948502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3440875081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3587318704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3241851299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2823139536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700028720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128767367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2933235553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2490582788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620329643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2714947153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1496376760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3804042894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2067977731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628506183"/>
                    </a:ext>
                  </a:extLst>
                </a:gridCol>
                <a:gridCol w="146032">
                  <a:extLst>
                    <a:ext uri="{9D8B030D-6E8A-4147-A177-3AD203B41FA5}">
                      <a16:colId xmlns:a16="http://schemas.microsoft.com/office/drawing/2014/main" val="2152124395"/>
                    </a:ext>
                  </a:extLst>
                </a:gridCol>
                <a:gridCol w="158201">
                  <a:extLst>
                    <a:ext uri="{9D8B030D-6E8A-4147-A177-3AD203B41FA5}">
                      <a16:colId xmlns:a16="http://schemas.microsoft.com/office/drawing/2014/main" val="3276172339"/>
                    </a:ext>
                  </a:extLst>
                </a:gridCol>
                <a:gridCol w="314374">
                  <a:extLst>
                    <a:ext uri="{9D8B030D-6E8A-4147-A177-3AD203B41FA5}">
                      <a16:colId xmlns:a16="http://schemas.microsoft.com/office/drawing/2014/main" val="2410643549"/>
                    </a:ext>
                  </a:extLst>
                </a:gridCol>
                <a:gridCol w="141974">
                  <a:extLst>
                    <a:ext uri="{9D8B030D-6E8A-4147-A177-3AD203B41FA5}">
                      <a16:colId xmlns:a16="http://schemas.microsoft.com/office/drawing/2014/main" val="3479364592"/>
                    </a:ext>
                  </a:extLst>
                </a:gridCol>
              </a:tblGrid>
              <a:tr h="295370">
                <a:tc gridSpan="52"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Calendrier scolaire 2023-2024</a:t>
                      </a:r>
                    </a:p>
                  </a:txBody>
                  <a:tcPr marL="3665" marR="3665" marT="3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00270"/>
                  </a:ext>
                </a:extLst>
              </a:tr>
              <a:tr h="157530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29335"/>
                  </a:ext>
                </a:extLst>
              </a:tr>
              <a:tr h="1378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Juillet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Août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Septembre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Octobre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Novembre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Décembre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Janvier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Février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Mars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Avril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Juin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Juillet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33693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Toussaint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Jour de l'an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Lundi de Pâques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Fête du Travail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909473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167071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5872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14027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435711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Épiphanie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75957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5" marR="3665" marT="36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73702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Fête de la</a:t>
                      </a:r>
                      <a:b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Victoire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39442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Ascension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09516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68181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Armistice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15065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689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0220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Fête nationale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Fête nationale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4141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Assomption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74283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19838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8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57041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04297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Pentecôte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37009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Lundi de</a:t>
                      </a:r>
                      <a:b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Pentecôte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78232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54464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94274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82300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  <a:hlinkClick r:id="rId4"/>
                        </a:rPr>
                        <a:t>24</a:t>
                      </a:r>
                      <a:endParaRPr lang="fr-FR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92588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Noël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2310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45626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60670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3295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3219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04878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Lu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Je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Ve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665" marR="3665" marT="3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 panose="020B0604020202020204" pitchFamily="34" charset="0"/>
                        </a:rPr>
                        <a:t>Me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65" marR="3665" marT="36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0367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EC6762-EE67-25D6-3E29-E820322FCD27}"/>
              </a:ext>
            </a:extLst>
          </p:cNvPr>
          <p:cNvSpPr/>
          <p:nvPr/>
        </p:nvSpPr>
        <p:spPr>
          <a:xfrm>
            <a:off x="4511040" y="721839"/>
            <a:ext cx="1280160" cy="2405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highlight>
                  <a:srgbClr val="008000"/>
                </a:highlight>
              </a:rPr>
              <a:t>Pré cappéi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D6913-4D09-1351-05E4-C6DC2A4A599E}"/>
              </a:ext>
            </a:extLst>
          </p:cNvPr>
          <p:cNvSpPr/>
          <p:nvPr/>
        </p:nvSpPr>
        <p:spPr>
          <a:xfrm>
            <a:off x="4511040" y="1115169"/>
            <a:ext cx="1280160" cy="24055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Module professionnalisation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098A-0C2C-456C-9B35-ED9F9311261D}"/>
              </a:ext>
            </a:extLst>
          </p:cNvPr>
          <p:cNvSpPr/>
          <p:nvPr/>
        </p:nvSpPr>
        <p:spPr>
          <a:xfrm>
            <a:off x="5943600" y="708675"/>
            <a:ext cx="1280160" cy="240558"/>
          </a:xfrm>
          <a:prstGeom prst="rect">
            <a:avLst/>
          </a:prstGeom>
          <a:solidFill>
            <a:srgbClr val="FF58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Module Tronc Commun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A4E62-6AE9-3505-95CE-DBC721A53682}"/>
              </a:ext>
            </a:extLst>
          </p:cNvPr>
          <p:cNvSpPr/>
          <p:nvPr/>
        </p:nvSpPr>
        <p:spPr>
          <a:xfrm>
            <a:off x="5943600" y="1115169"/>
            <a:ext cx="1280160" cy="240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Module Approfondissement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BE14C-9C94-5840-A2D8-00FFD3ACE1DF}"/>
              </a:ext>
            </a:extLst>
          </p:cNvPr>
          <p:cNvSpPr/>
          <p:nvPr/>
        </p:nvSpPr>
        <p:spPr>
          <a:xfrm>
            <a:off x="7360603" y="714293"/>
            <a:ext cx="1280160" cy="240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Stage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5FBD71-7C22-06B8-8EC6-B2EBE01038AC}"/>
              </a:ext>
            </a:extLst>
          </p:cNvPr>
          <p:cNvSpPr/>
          <p:nvPr/>
        </p:nvSpPr>
        <p:spPr>
          <a:xfrm>
            <a:off x="7376160" y="1117127"/>
            <a:ext cx="1280160" cy="240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Accompagnement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CCB84C-B3C4-02C3-9B3D-4CC9DD635AAB}"/>
              </a:ext>
            </a:extLst>
          </p:cNvPr>
          <p:cNvSpPr txBox="1"/>
          <p:nvPr/>
        </p:nvSpPr>
        <p:spPr>
          <a:xfrm>
            <a:off x="205273" y="1875453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008000"/>
                </a:highlight>
              </a:rPr>
              <a:t>21 et 28 juin: Pré </a:t>
            </a:r>
            <a:r>
              <a:rPr lang="fr-FR" dirty="0" err="1">
                <a:highlight>
                  <a:srgbClr val="008000"/>
                </a:highlight>
              </a:rPr>
              <a:t>cappéi</a:t>
            </a:r>
            <a:endParaRPr lang="fr-FR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753035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359151" y="0"/>
            <a:ext cx="6913563" cy="1143000"/>
          </a:xfrm>
        </p:spPr>
        <p:txBody>
          <a:bodyPr/>
          <a:lstStyle/>
          <a:p>
            <a:pPr algn="ctr" eaLnBrk="1" hangingPunct="1"/>
            <a:r>
              <a:rPr lang="en-US" altLang="fr-FR" b="1" dirty="0">
                <a:solidFill>
                  <a:srgbClr val="FF580B"/>
                </a:solidFill>
              </a:rPr>
              <a:t>Formation CAPPEI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9056A25-7EA0-90BD-FF7E-C6D7B64EF59B}"/>
              </a:ext>
            </a:extLst>
          </p:cNvPr>
          <p:cNvSpPr/>
          <p:nvPr/>
        </p:nvSpPr>
        <p:spPr>
          <a:xfrm>
            <a:off x="1751014" y="2122754"/>
            <a:ext cx="1608137" cy="23230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Pré CAPPEI</a:t>
            </a:r>
          </a:p>
          <a:p>
            <a:pPr algn="ctr"/>
            <a:r>
              <a:rPr lang="fr-FR" sz="1200" dirty="0"/>
              <a:t>4 jours </a:t>
            </a:r>
          </a:p>
          <a:p>
            <a:pPr algn="ctr"/>
            <a:r>
              <a:rPr lang="fr-FR" sz="1200" dirty="0"/>
              <a:t>24 h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E667E0C-8DCB-0668-4C0C-D8481788EDED}"/>
              </a:ext>
            </a:extLst>
          </p:cNvPr>
          <p:cNvSpPr/>
          <p:nvPr/>
        </p:nvSpPr>
        <p:spPr>
          <a:xfrm>
            <a:off x="5451725" y="2186444"/>
            <a:ext cx="1608137" cy="23230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Tronc commun</a:t>
            </a:r>
          </a:p>
          <a:p>
            <a:pPr algn="ctr"/>
            <a:r>
              <a:rPr lang="fr-FR" sz="1200" dirty="0"/>
              <a:t>24 jours </a:t>
            </a:r>
          </a:p>
          <a:p>
            <a:pPr algn="ctr"/>
            <a:r>
              <a:rPr lang="fr-FR" sz="1200" dirty="0"/>
              <a:t>Dont                          4 jours de stage    144 h</a:t>
            </a:r>
          </a:p>
          <a:p>
            <a:pPr algn="ctr"/>
            <a:endParaRPr lang="fr-FR" sz="12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44FB947-2585-7C0E-2F70-4FC00F587414}"/>
              </a:ext>
            </a:extLst>
          </p:cNvPr>
          <p:cNvSpPr/>
          <p:nvPr/>
        </p:nvSpPr>
        <p:spPr>
          <a:xfrm>
            <a:off x="3575718" y="2186442"/>
            <a:ext cx="1608137" cy="2323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Module professionnalisation</a:t>
            </a:r>
          </a:p>
          <a:p>
            <a:pPr algn="ctr"/>
            <a:r>
              <a:rPr lang="fr-FR" sz="1200" dirty="0"/>
              <a:t>8 jours ½ </a:t>
            </a:r>
          </a:p>
          <a:p>
            <a:pPr algn="ctr"/>
            <a:r>
              <a:rPr lang="fr-FR" sz="1200" dirty="0"/>
              <a:t>52h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5C80BD-85CD-3119-FF34-2515A3D377DB}"/>
              </a:ext>
            </a:extLst>
          </p:cNvPr>
          <p:cNvSpPr/>
          <p:nvPr/>
        </p:nvSpPr>
        <p:spPr>
          <a:xfrm>
            <a:off x="7231255" y="2180950"/>
            <a:ext cx="1608137" cy="2323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Module approfondissement</a:t>
            </a:r>
          </a:p>
          <a:p>
            <a:pPr algn="ctr"/>
            <a:r>
              <a:rPr lang="fr-FR" sz="1200" dirty="0"/>
              <a:t>17 jours ½ </a:t>
            </a:r>
          </a:p>
          <a:p>
            <a:pPr algn="ctr"/>
            <a:r>
              <a:rPr lang="fr-FR" sz="1200" dirty="0"/>
              <a:t>104h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F4158D8-F4F8-B70C-BE61-0173B579FB6B}"/>
              </a:ext>
            </a:extLst>
          </p:cNvPr>
          <p:cNvCxnSpPr/>
          <p:nvPr/>
        </p:nvCxnSpPr>
        <p:spPr>
          <a:xfrm>
            <a:off x="14123437" y="533711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C0A8CBD-E249-A9E4-003B-2D58A33F4EF0}"/>
              </a:ext>
            </a:extLst>
          </p:cNvPr>
          <p:cNvSpPr/>
          <p:nvPr/>
        </p:nvSpPr>
        <p:spPr>
          <a:xfrm>
            <a:off x="8958927" y="2134689"/>
            <a:ext cx="1608137" cy="23230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Certification 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10AD6AA-14A0-FDE7-7232-0219C02F5F6E}"/>
              </a:ext>
            </a:extLst>
          </p:cNvPr>
          <p:cNvSpPr/>
          <p:nvPr/>
        </p:nvSpPr>
        <p:spPr>
          <a:xfrm>
            <a:off x="1551375" y="4151973"/>
            <a:ext cx="9015689" cy="13189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2735DB-6BEC-531F-42BC-0FEB25F5C9EE}"/>
              </a:ext>
            </a:extLst>
          </p:cNvPr>
          <p:cNvSpPr txBox="1"/>
          <p:nvPr/>
        </p:nvSpPr>
        <p:spPr>
          <a:xfrm>
            <a:off x="9454481" y="4677050"/>
            <a:ext cx="111258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Année N+1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85EEA2-723B-E3E1-CA2B-D8FD94EC0B03}"/>
              </a:ext>
            </a:extLst>
          </p:cNvPr>
          <p:cNvSpPr txBox="1"/>
          <p:nvPr/>
        </p:nvSpPr>
        <p:spPr>
          <a:xfrm>
            <a:off x="4317705" y="4677050"/>
            <a:ext cx="50906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Année 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E3FF30-63EE-7809-617E-C7BC186E04E0}"/>
              </a:ext>
            </a:extLst>
          </p:cNvPr>
          <p:cNvSpPr txBox="1"/>
          <p:nvPr/>
        </p:nvSpPr>
        <p:spPr>
          <a:xfrm>
            <a:off x="1897680" y="4677050"/>
            <a:ext cx="23054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Année N-1 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831043E4-33A9-D4F3-4766-0460E4A72857}"/>
              </a:ext>
            </a:extLst>
          </p:cNvPr>
          <p:cNvSpPr/>
          <p:nvPr/>
        </p:nvSpPr>
        <p:spPr>
          <a:xfrm>
            <a:off x="1524001" y="997677"/>
            <a:ext cx="9015689" cy="13189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Accompagnement de terrain et à la certification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AD4DBBA4-DF2C-FF31-FD86-1776171F554D}"/>
              </a:ext>
            </a:extLst>
          </p:cNvPr>
          <p:cNvSpPr/>
          <p:nvPr/>
        </p:nvSpPr>
        <p:spPr>
          <a:xfrm rot="10800000">
            <a:off x="3793698" y="5012188"/>
            <a:ext cx="477892" cy="14768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19799998" lon="0" rev="10799999"/>
              </a:camera>
              <a:lightRig rig="threePt" dir="t"/>
            </a:scene3d>
          </a:bodyPr>
          <a:lstStyle/>
          <a:p>
            <a:pPr algn="ctr"/>
            <a:r>
              <a:rPr lang="fr-FR" sz="800" b="1" dirty="0"/>
              <a:t>Nomination 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4FF6278-B3E8-2585-B43F-813A687E216A}"/>
              </a:ext>
            </a:extLst>
          </p:cNvPr>
          <p:cNvSpPr/>
          <p:nvPr/>
        </p:nvSpPr>
        <p:spPr>
          <a:xfrm rot="10800000">
            <a:off x="4317704" y="5012187"/>
            <a:ext cx="477892" cy="14768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19799998" lon="0" rev="10799999"/>
              </a:camera>
              <a:lightRig rig="threePt" dir="t"/>
            </a:scene3d>
          </a:bodyPr>
          <a:lstStyle/>
          <a:p>
            <a:pPr algn="ctr"/>
            <a:r>
              <a:rPr lang="fr-FR" sz="800" b="1" dirty="0"/>
              <a:t>Prise d     e poste </a:t>
            </a:r>
          </a:p>
        </p:txBody>
      </p:sp>
    </p:spTree>
    <p:extLst>
      <p:ext uri="{BB962C8B-B14F-4D97-AF65-F5344CB8AC3E}">
        <p14:creationId xmlns:p14="http://schemas.microsoft.com/office/powerpoint/2010/main" val="299816208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6E15DC-1E2F-43E5-A2F6-681698DB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18" y="965699"/>
            <a:ext cx="7921690" cy="55773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005456-4D8E-389E-AB10-3C9C45E314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717370" y="86722"/>
            <a:ext cx="7501100" cy="8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fr-FR" sz="2400" b="1" dirty="0">
                <a:solidFill>
                  <a:srgbClr val="FF580B"/>
                </a:solidFill>
              </a:rPr>
              <a:t>Devenir enseignant specialisé c’est développer de nouvelles compétences </a:t>
            </a:r>
          </a:p>
        </p:txBody>
      </p:sp>
    </p:spTree>
    <p:extLst>
      <p:ext uri="{BB962C8B-B14F-4D97-AF65-F5344CB8AC3E}">
        <p14:creationId xmlns:p14="http://schemas.microsoft.com/office/powerpoint/2010/main" val="39508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D744AD-4F05-E8E6-63F9-0E11458E69C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551238" y="260350"/>
            <a:ext cx="6913563" cy="12969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600" b="1" dirty="0">
                <a:solidFill>
                  <a:srgbClr val="FF580B"/>
                </a:solidFill>
              </a:rPr>
              <a:t>Module de professionnalisation dans l’emploi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5A03FEF-321F-EF85-72C0-2E47B1E4DE95}"/>
              </a:ext>
            </a:extLst>
          </p:cNvPr>
          <p:cNvSpPr/>
          <p:nvPr/>
        </p:nvSpPr>
        <p:spPr>
          <a:xfrm>
            <a:off x="2447731" y="2034073"/>
            <a:ext cx="1968759" cy="139492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en SEGPA/EREA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47BE15-37B2-16AF-C6FE-0DE594116325}"/>
              </a:ext>
            </a:extLst>
          </p:cNvPr>
          <p:cNvSpPr/>
          <p:nvPr/>
        </p:nvSpPr>
        <p:spPr>
          <a:xfrm>
            <a:off x="8077184" y="3878123"/>
            <a:ext cx="1968759" cy="1394926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référent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99905EB-D151-82B7-4226-4FE90B4C84E3}"/>
              </a:ext>
            </a:extLst>
          </p:cNvPr>
          <p:cNvSpPr/>
          <p:nvPr/>
        </p:nvSpPr>
        <p:spPr>
          <a:xfrm>
            <a:off x="5351108" y="4004777"/>
            <a:ext cx="1968759" cy="14523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milieu carcéral ou centre éducatif fermé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618CE21-5D3F-4345-3FE1-74FDB3070166}"/>
              </a:ext>
            </a:extLst>
          </p:cNvPr>
          <p:cNvSpPr/>
          <p:nvPr/>
        </p:nvSpPr>
        <p:spPr>
          <a:xfrm>
            <a:off x="2447731" y="4004776"/>
            <a:ext cx="1968759" cy="1408080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en unité d’enseignement DIME/DITEP…)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F26D959-C5D2-70F2-F88C-94D58E60B4D8}"/>
              </a:ext>
            </a:extLst>
          </p:cNvPr>
          <p:cNvSpPr/>
          <p:nvPr/>
        </p:nvSpPr>
        <p:spPr>
          <a:xfrm>
            <a:off x="5351108" y="2073940"/>
            <a:ext cx="2045655" cy="1399364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en RASED/RA/GRAD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D4F3095-1BA3-620E-EFE5-E7868FB7A025}"/>
              </a:ext>
            </a:extLst>
          </p:cNvPr>
          <p:cNvSpPr/>
          <p:nvPr/>
        </p:nvSpPr>
        <p:spPr>
          <a:xfrm>
            <a:off x="8077186" y="2092616"/>
            <a:ext cx="2045655" cy="1427132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coordonnateur en ULIS</a:t>
            </a:r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DA40994F-4F6E-EF36-5920-672ACF591E39}"/>
              </a:ext>
            </a:extLst>
          </p:cNvPr>
          <p:cNvSpPr/>
          <p:nvPr/>
        </p:nvSpPr>
        <p:spPr>
          <a:xfrm>
            <a:off x="8133950" y="5215349"/>
            <a:ext cx="1968759" cy="12507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710C0D-3A13-5B54-3573-21CC5A1C3B88}"/>
              </a:ext>
            </a:extLst>
          </p:cNvPr>
          <p:cNvSpPr txBox="1"/>
          <p:nvPr/>
        </p:nvSpPr>
        <p:spPr>
          <a:xfrm>
            <a:off x="8687896" y="5706232"/>
            <a:ext cx="95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Module accessible en 2</a:t>
            </a:r>
            <a:r>
              <a:rPr lang="fr-FR" sz="800" baseline="30000" dirty="0"/>
              <a:t>ème</a:t>
            </a:r>
            <a:r>
              <a:rPr lang="fr-FR" sz="800" dirty="0"/>
              <a:t> spécialité après 2 ans d’exercice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E29AA1-4EAF-3F14-9FA9-A151647D23B5}"/>
              </a:ext>
            </a:extLst>
          </p:cNvPr>
          <p:cNvSpPr txBox="1"/>
          <p:nvPr/>
        </p:nvSpPr>
        <p:spPr>
          <a:xfrm>
            <a:off x="348923" y="939173"/>
            <a:ext cx="5413240" cy="923330"/>
          </a:xfrm>
          <a:prstGeom prst="rect">
            <a:avLst/>
          </a:prstGeom>
          <a:noFill/>
          <a:ln w="57150">
            <a:solidFill>
              <a:srgbClr val="FF580B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52h = 8 jours </a:t>
            </a:r>
          </a:p>
          <a:p>
            <a:r>
              <a:rPr lang="fr-FR" dirty="0"/>
              <a:t>3 en N-1, 5 en N </a:t>
            </a:r>
          </a:p>
          <a:p>
            <a:r>
              <a:rPr lang="fr-FR" dirty="0"/>
              <a:t>Modalités hybrides en présentiel centres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416421503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2873</Words>
  <Application>Microsoft Office PowerPoint</Application>
  <PresentationFormat>Grand écran</PresentationFormat>
  <Paragraphs>1773</Paragraphs>
  <Slides>21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 MT</vt:lpstr>
      <vt:lpstr>Calibri</vt:lpstr>
      <vt:lpstr>Calibri Light</vt:lpstr>
      <vt:lpstr>Corbel</vt:lpstr>
      <vt:lpstr>Corbel Light</vt:lpstr>
      <vt:lpstr>Wingdings</vt:lpstr>
      <vt:lpstr>Thème Office</vt:lpstr>
      <vt:lpstr>Cappei aujourd’hui et demain</vt:lpstr>
      <vt:lpstr>Quelles sont les nouveautés de la formation CAPPEI?</vt:lpstr>
      <vt:lpstr>Introduction</vt:lpstr>
      <vt:lpstr>Témoignages</vt:lpstr>
      <vt:lpstr>Les nouveautés de la formation CAPPEI: Nouveautés dans les lieux… </vt:lpstr>
      <vt:lpstr>Et dans le calendrier de la formation</vt:lpstr>
      <vt:lpstr>Formation CAPPEI </vt:lpstr>
      <vt:lpstr>Présentation PowerPoint</vt:lpstr>
      <vt:lpstr>Module de professionnalisation dans l’emploi</vt:lpstr>
      <vt:lpstr>Modules de tronc commun </vt:lpstr>
      <vt:lpstr>Présentation PowerPoint</vt:lpstr>
      <vt:lpstr>Une année chargée mais accompagnée, à la hauteur des enjeux de l’école inclusive et des besoins des élèves.  </vt:lpstr>
      <vt:lpstr>Présentation PowerPoint</vt:lpstr>
      <vt:lpstr>Présentation PowerPoint</vt:lpstr>
      <vt:lpstr>Modalités de certification par la formation </vt:lpstr>
      <vt:lpstr>Conclusion: les autres modalités de certification</vt:lpstr>
      <vt:lpstr>Présentation PowerPoint</vt:lpstr>
      <vt:lpstr>Présentation PowerPoint</vt:lpstr>
      <vt:lpstr>Comment s’inscrire et entrer en formation ?</vt:lpstr>
      <vt:lpstr>Calendrier des inscriptions </vt:lpstr>
      <vt:lpstr>MERCI ET BON COURAGE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Cappei aujourd’hui et demain</dc:title>
  <dc:creator>Solveg Wattel</dc:creator>
  <cp:lastModifiedBy>Solveg Wattel</cp:lastModifiedBy>
  <cp:revision>8</cp:revision>
  <dcterms:created xsi:type="dcterms:W3CDTF">2023-03-15T14:43:50Z</dcterms:created>
  <dcterms:modified xsi:type="dcterms:W3CDTF">2023-03-17T16:07:41Z</dcterms:modified>
</cp:coreProperties>
</file>