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6" r:id="rId5"/>
    <p:sldId id="265" r:id="rId6"/>
    <p:sldId id="279" r:id="rId7"/>
    <p:sldId id="267" r:id="rId8"/>
    <p:sldId id="268" r:id="rId9"/>
    <p:sldId id="277" r:id="rId10"/>
    <p:sldId id="261" r:id="rId11"/>
    <p:sldId id="278" r:id="rId12"/>
    <p:sldId id="259" r:id="rId13"/>
    <p:sldId id="281" r:id="rId14"/>
    <p:sldId id="262" r:id="rId15"/>
    <p:sldId id="273" r:id="rId16"/>
    <p:sldId id="271" r:id="rId17"/>
    <p:sldId id="272" r:id="rId18"/>
    <p:sldId id="276" r:id="rId19"/>
    <p:sldId id="282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744" autoAdjust="0"/>
  </p:normalViewPr>
  <p:slideViewPr>
    <p:cSldViewPr snapToGrid="0" snapToObjects="1">
      <p:cViewPr varScale="1">
        <p:scale>
          <a:sx n="78" d="100"/>
          <a:sy n="78" d="100"/>
        </p:scale>
        <p:origin x="13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8DBC2-F0AC-0449-8DF2-A85BA23FE56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92F8C-D9E9-9C48-BDD8-198F37C18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27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6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41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44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06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2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20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133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57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55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4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92F8C-D9E9-9C48-BDD8-198F37C181E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5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0D12C-45A3-3B45-B26E-D09C4CB56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0FA5B8-B3E3-924B-A21A-FB1FD9157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1FF5D-F037-E64F-A66B-C784414C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198A38-774B-7842-A720-60F61DC4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D00638-3F11-5E45-8E2E-453B2A69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0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774FF-5000-E64A-88D7-200BE2C9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D783C6-B1F4-4641-8AD5-62B501E1A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0DF8B-6F23-C94F-9E5C-B3D1D4A7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307342-8014-6646-B5EE-2C40D500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BCA53-3C88-CB44-8D60-3426EE4E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29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139744-CCBC-7E4A-BB94-DEC1CF2C5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1487F7-773C-F546-8502-E6270745D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0C81EE-F05C-9041-B524-8DC08A76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CB5B7-5D46-9A46-A9F0-E54890D6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3B144-9E77-D44D-A2DF-C2DE9380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11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521D9-2349-7845-A37F-7748CAF8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D12CE8-8D2B-A540-B228-CA48AF8E9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2ED9D-5E20-C04E-A371-50CE644B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282CDA-CC82-674D-A5A6-C9A408E1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DAEE7-A620-2D47-8D85-14270DDB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6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3B29D-70EE-1747-8512-3AA5977B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73AA65-6FC9-5C4F-AAAF-BBDFFD34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685CD7-0A4C-C541-B71C-328EBBD6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8ECC73-5FAA-4643-93E9-B3C83B64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44FFFB-2220-4F44-9432-D00ACE68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0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5B246-89EB-D241-BDCD-702D08DD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B2C11-00C5-8E45-B7EB-CA51A83DC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935868-8644-8745-ACF4-0B7266E64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7E723D-851A-AB4F-B783-72067DC1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1B6D07-CA65-4945-B083-F4F2D509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DEE0BC-7F42-754F-A241-9C2712EF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7991B-482F-5344-BDED-6F94622E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84FD0E-1FD3-7C4B-940B-6A49ABE2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769BC4-7CF6-E346-8399-76959DBCE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022736-DE7D-144C-B506-F507474AF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467455-FAE2-0148-8441-33D3C0B0ED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83478B-106C-964C-9225-CA105D55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F2FD72-F006-7142-A7D1-BAADEED1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A6CFBA-5B7E-554C-9A8E-B457AA3C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8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93105-3B42-0045-9C02-F316F82A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0083E5-661F-8C4C-AA4A-75FF9485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B7C541-3EAA-9A4C-9E30-A83E3A21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362A00-55BF-D847-94BE-B4DF940D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5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613B32-E956-4C47-83AC-7206BD58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E4EF27-FAD7-4A4D-8465-31E11E87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4FC556-DB53-BD43-9892-4E243570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1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962F1-F341-FB49-892F-538902D3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B65CD-DE2A-7E4B-9483-208FCDCD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D76C78-7C46-B54C-B3B7-9765DC98E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4A597C-D102-234C-8FBE-3BCD95DE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7AA018-FD97-5241-92F1-AC344B09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B8CC03-9BF5-0648-B2F2-89DBBE77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51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B0181-2C86-C743-BFFB-09305C10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FDDD1D-C763-5649-BBA5-574ED0497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20D4CA-970D-C542-8736-BF968975A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C2B618-CAB6-D042-B9E9-677D84D0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4280B1-98EA-4447-8926-8D5E3892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302315-8B2A-9144-81D9-8E8984A1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6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A66B43-EAF6-3F4E-AEFB-3038E6E9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19EF3B-BB99-B84F-97D7-60545FD41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2B7E52-7CDC-934B-91A1-836235002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9F06-C0D9-5F4E-B758-DAA74F2D0E9D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EA28FC-BF88-884A-BE4D-371B043C2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431BAC-8D95-114B-BD33-C42AF42D0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1481-109D-BF42-B52F-5A6C43760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hyperlink" Target="https://teams.microsoft.com/l/meetup-join/19%3ameeting_NjViMTliZTYtY2ZkNi00NGQ5LWJjMjktMzIzZDcyOGZjYTA5%40thread.v2/0?context=%7B%22Tid%22%3A%221e624202-dfea-4df5-a901-d8ade2108ca3%22%2C%22Oid%22%3A%2210fe870c-7a07-410d-9a76-1e4e2c52f9b5%22%2C%22IsBroadcastMeeting%22%3Atrue%2C%22role%22%3A%22a%22%7D&amp;btype=a&amp;role=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3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6111980B-A2C0-CCCA-91AB-D8CA456B02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0" y="1094704"/>
            <a:ext cx="12245344" cy="466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15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B83BC8-B874-FD72-8765-B7CAC60DC0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21790" r="21790"/>
          <a:stretch/>
        </p:blipFill>
        <p:spPr>
          <a:xfrm>
            <a:off x="7911548" y="10"/>
            <a:ext cx="543243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DB42C965-F2B0-914B-DD75-1774471DE5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CE6FC0-3A91-E540-A723-46623D8D335E}"/>
              </a:ext>
            </a:extLst>
          </p:cNvPr>
          <p:cNvSpPr/>
          <p:nvPr/>
        </p:nvSpPr>
        <p:spPr>
          <a:xfrm>
            <a:off x="238540" y="160422"/>
            <a:ext cx="76730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u="sng" dirty="0"/>
              <a:t>Passage du cycle 3 au cycle 4 :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• Des liens étroits avec les écoles pour comprendre les besoins des élèves </a:t>
            </a:r>
          </a:p>
          <a:p>
            <a:pPr algn="just"/>
            <a:r>
              <a:rPr lang="fr-FR" sz="1400" dirty="0"/>
              <a:t>qui arrivent en 6</a:t>
            </a:r>
            <a:r>
              <a:rPr lang="fr-FR" sz="1400" baseline="30000" dirty="0"/>
              <a:t>ème</a:t>
            </a:r>
            <a:r>
              <a:rPr lang="fr-FR" sz="1400" dirty="0"/>
              <a:t> .</a:t>
            </a:r>
          </a:p>
          <a:p>
            <a:pPr algn="just"/>
            <a:r>
              <a:rPr lang="fr-FR" sz="1400" dirty="0"/>
              <a:t>• Un  repérage dès le semestre 1 pour anticiper pendant le semestre 2 l’entrée en cycle 4.</a:t>
            </a:r>
          </a:p>
          <a:p>
            <a:pPr algn="just"/>
            <a:r>
              <a:rPr lang="fr-FR" sz="1400" dirty="0"/>
              <a:t>• Un lien avec la famille pour proposer des aménagements et des allègements</a:t>
            </a:r>
          </a:p>
          <a:p>
            <a:pPr algn="just"/>
            <a:r>
              <a:rPr lang="fr-FR" sz="1400" dirty="0"/>
              <a:t>dès le semestre 2 de 6ème, si l’élève est en situation d’échec.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 </a:t>
            </a:r>
            <a:r>
              <a:rPr lang="fr-FR" sz="1400" u="sng" dirty="0"/>
              <a:t>Aménagements :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• La Cinquième en 2 ans, avec un allègement la première année avec une discipline en</a:t>
            </a:r>
          </a:p>
          <a:p>
            <a:pPr algn="just"/>
            <a:r>
              <a:rPr lang="fr-FR" sz="1400" dirty="0"/>
              <a:t>moins SVT ou LV2. Moins de complexité et de transfert, plus de temps pour le </a:t>
            </a:r>
          </a:p>
          <a:p>
            <a:pPr algn="just"/>
            <a:r>
              <a:rPr lang="fr-FR" sz="1400" dirty="0"/>
              <a:t>travail personnel. </a:t>
            </a:r>
          </a:p>
          <a:p>
            <a:pPr algn="just"/>
            <a:r>
              <a:rPr lang="fr-FR" sz="1400" dirty="0"/>
              <a:t>• Accompagnement des devoirs surveillés : aide à la compréhension des consignes. </a:t>
            </a:r>
          </a:p>
          <a:p>
            <a:pPr algn="just"/>
            <a:r>
              <a:rPr lang="fr-FR" sz="1400" dirty="0"/>
              <a:t>• 3 types d’évaluations, contractualisées avec les parents et le jeune,</a:t>
            </a:r>
          </a:p>
          <a:p>
            <a:pPr algn="just"/>
            <a:r>
              <a:rPr lang="fr-FR" sz="1400" dirty="0"/>
              <a:t> qui vont le maintenir en situation de réussite. </a:t>
            </a:r>
          </a:p>
          <a:p>
            <a:pPr algn="just"/>
            <a:r>
              <a:rPr lang="fr-FR" sz="1400" dirty="0"/>
              <a:t> • Travail des enseignants en </a:t>
            </a:r>
            <a:r>
              <a:rPr lang="fr-FR" sz="1400"/>
              <a:t>double niveau. </a:t>
            </a:r>
            <a:endParaRPr lang="fr-FR" sz="1400" dirty="0"/>
          </a:p>
          <a:p>
            <a:pPr algn="just"/>
            <a:endParaRPr lang="fr-FR" sz="1400" dirty="0"/>
          </a:p>
          <a:p>
            <a:pPr algn="just"/>
            <a:r>
              <a:rPr lang="fr-FR" sz="1400" u="sng" dirty="0"/>
              <a:t>Moyens :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• Travail à moyens constants. </a:t>
            </a:r>
          </a:p>
          <a:p>
            <a:pPr algn="just"/>
            <a:r>
              <a:rPr lang="fr-FR" sz="1400" dirty="0"/>
              <a:t>• Un travail de fond avec les enseignants pour les former : faire autrement, plutôt que </a:t>
            </a:r>
          </a:p>
          <a:p>
            <a:pPr algn="just"/>
            <a:r>
              <a:rPr lang="fr-FR" sz="1400" dirty="0"/>
              <a:t>de faire plus.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u="sng" dirty="0"/>
              <a:t>Bénéfices pour les élèves: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• Une meilleure estime de soi.</a:t>
            </a:r>
          </a:p>
          <a:p>
            <a:pPr algn="just"/>
            <a:r>
              <a:rPr lang="fr-FR" sz="1400" dirty="0"/>
              <a:t>• Des orientations choisies et non subies. </a:t>
            </a:r>
          </a:p>
          <a:p>
            <a:pPr algn="just"/>
            <a:r>
              <a:rPr lang="fr-FR" sz="1400" dirty="0"/>
              <a:t>• Des classes de Quatrième et Troisième plus sereines et une meilleure réussite au DNB. </a:t>
            </a:r>
          </a:p>
        </p:txBody>
      </p:sp>
    </p:spTree>
    <p:extLst>
      <p:ext uri="{BB962C8B-B14F-4D97-AF65-F5344CB8AC3E}">
        <p14:creationId xmlns:p14="http://schemas.microsoft.com/office/powerpoint/2010/main" val="334153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4AEB95-66A8-C446-B9CE-E26A344AE18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5857" y="173272"/>
            <a:ext cx="5989321" cy="2279913"/>
          </a:xfrm>
        </p:spPr>
        <p:txBody>
          <a:bodyPr anchor="b">
            <a:noAutofit/>
          </a:bodyPr>
          <a:lstStyle/>
          <a:p>
            <a:br>
              <a:rPr lang="fr-FR" sz="3200" b="1" dirty="0">
                <a:latin typeface="+mn-lt"/>
              </a:rPr>
            </a:br>
            <a:r>
              <a:rPr lang="fr-FR" sz="2800" b="1" dirty="0">
                <a:solidFill>
                  <a:schemeClr val="accent2"/>
                </a:solidFill>
                <a:latin typeface="+mn-lt"/>
              </a:rPr>
              <a:t>Quand la prévention ne suffit plus, comment accompagner les jeunes </a:t>
            </a:r>
            <a:br>
              <a:rPr lang="fr-FR" sz="2800" b="1" dirty="0">
                <a:solidFill>
                  <a:schemeClr val="accent2"/>
                </a:solidFill>
                <a:latin typeface="+mn-lt"/>
              </a:rPr>
            </a:br>
            <a:r>
              <a:rPr lang="fr-FR" sz="2800" b="1" dirty="0">
                <a:solidFill>
                  <a:schemeClr val="accent2"/>
                </a:solidFill>
                <a:latin typeface="+mn-lt"/>
              </a:rPr>
              <a:t>et proposer une remédiation </a:t>
            </a:r>
            <a:br>
              <a:rPr lang="fr-FR" sz="2800" b="1" dirty="0">
                <a:solidFill>
                  <a:schemeClr val="accent2"/>
                </a:solidFill>
                <a:latin typeface="+mn-lt"/>
              </a:rPr>
            </a:br>
            <a:r>
              <a:rPr lang="fr-FR" sz="2800" b="1" dirty="0">
                <a:solidFill>
                  <a:schemeClr val="accent2"/>
                </a:solidFill>
                <a:latin typeface="+mn-lt"/>
              </a:rPr>
              <a:t>afin de « redynamiser » la persévérance scolaire ? </a:t>
            </a:r>
            <a:endParaRPr lang="fr-FR" sz="28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933CB-9921-A94A-AEA4-FDAF072C3833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r>
              <a:rPr lang="fr-FR" sz="3000" b="1" i="1" dirty="0"/>
              <a:t>Thomas Guégan</a:t>
            </a:r>
          </a:p>
          <a:p>
            <a:pPr marL="0" indent="0" algn="just">
              <a:buNone/>
            </a:pPr>
            <a:r>
              <a:rPr lang="fr-FR" sz="2200" b="1" i="1" dirty="0"/>
              <a:t>Coordinateur régional </a:t>
            </a:r>
            <a:r>
              <a:rPr lang="fr-FR" sz="2200" i="1" dirty="0"/>
              <a:t>– MIJEC Bretagne et enseignant de technologie en collège</a:t>
            </a:r>
            <a:r>
              <a:rPr lang="fr-FR" sz="2200" i="1" dirty="0">
                <a:effectLst/>
              </a:rPr>
              <a:t> </a:t>
            </a:r>
            <a:endParaRPr lang="fr-FR" sz="2200" i="1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C362283-A120-2878-2215-3779C9D608C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FB49CF4F-5724-A43F-B4B1-2F061B92B7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5F9C07C-1B40-5310-A89D-EED57D94A8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1DB8C044-A441-1A7E-41F5-AC03BEEAED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4765AF-5F88-7AA4-75DD-B3852327042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71716" y="998622"/>
            <a:ext cx="47686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Travail en réseau au niveau régional, départemental, du bassin et de l’établissement.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Information, proposition, coordination au service de l’accompagnement et des besoins des jeunes décrochés.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Accompagnement des jeunes dans leur singularité.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Valorisation de la notion de projet.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Diversification des pratiques d’accompagnement : entretiens, ateliers, stages en établissement et/ou en entreprise.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Formation et sensibilisation des enseignants au décrochage et  à la persévérance scolaire. </a:t>
            </a:r>
          </a:p>
        </p:txBody>
      </p:sp>
    </p:spTree>
    <p:extLst>
      <p:ext uri="{BB962C8B-B14F-4D97-AF65-F5344CB8AC3E}">
        <p14:creationId xmlns:p14="http://schemas.microsoft.com/office/powerpoint/2010/main" val="164672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AEB95-66A8-C446-B9CE-E26A344AE18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5857" y="173272"/>
            <a:ext cx="5989321" cy="2279913"/>
          </a:xfrm>
        </p:spPr>
        <p:txBody>
          <a:bodyPr anchor="b">
            <a:noAutofit/>
          </a:bodyPr>
          <a:lstStyle/>
          <a:p>
            <a:br>
              <a:rPr lang="fr-FR" sz="3200" b="1" dirty="0">
                <a:latin typeface="+mn-lt"/>
              </a:rPr>
            </a:br>
            <a:r>
              <a:rPr lang="fr-FR" sz="2800" b="1" dirty="0">
                <a:solidFill>
                  <a:schemeClr val="accent2"/>
                </a:solidFill>
                <a:latin typeface="+mn-lt"/>
              </a:rPr>
              <a:t>Conclusion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933CB-9921-A94A-AEA4-FDAF072C383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0080" y="2872899"/>
            <a:ext cx="4497404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>
              <a:buNone/>
            </a:pPr>
            <a:r>
              <a:rPr lang="fr-FR" sz="3200" i="1" dirty="0"/>
              <a:t>Prévenir le décrochage et motiver :  «</a:t>
            </a:r>
            <a:r>
              <a:rPr lang="fr-FR" sz="3200" b="1" i="1" dirty="0">
                <a:solidFill>
                  <a:schemeClr val="accent2"/>
                </a:solidFill>
              </a:rPr>
              <a:t>persévérance scolaire </a:t>
            </a:r>
            <a:r>
              <a:rPr lang="fr-FR" sz="3200" i="1" dirty="0"/>
              <a:t>»</a:t>
            </a:r>
            <a:endParaRPr lang="fr-FR" sz="2000" i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284622D-4114-ACCC-72A1-BE39E41D60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FB49CF4F-5724-A43F-B4B1-2F061B92B76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0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933CB-9921-A94A-AEA4-FDAF072C383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55857" y="2626447"/>
            <a:ext cx="5789284" cy="3320668"/>
          </a:xfrm>
        </p:spPr>
        <p:txBody>
          <a:bodyPr>
            <a:noAutofit/>
          </a:bodyPr>
          <a:lstStyle/>
          <a:p>
            <a:pPr lvl="0" algn="just"/>
            <a:r>
              <a:rPr lang="fr-FR" dirty="0"/>
              <a:t>Quels points de vigilances pour accompagner nos publics ? </a:t>
            </a:r>
          </a:p>
          <a:p>
            <a:pPr lvl="0" algn="just"/>
            <a:r>
              <a:rPr lang="fr-FR" dirty="0"/>
              <a:t>Quelle(s) prévention(s) ? </a:t>
            </a:r>
          </a:p>
          <a:p>
            <a:pPr lvl="0" algn="just"/>
            <a:r>
              <a:rPr lang="fr-FR" dirty="0"/>
              <a:t>Quelles remédiations ? </a:t>
            </a:r>
          </a:p>
          <a:p>
            <a:pPr lvl="0" algn="just"/>
            <a:r>
              <a:rPr lang="fr-FR" dirty="0"/>
              <a:t>Quelle cohérence pour servir le parcours du jeune de l’école, au collège et au lycée ? 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3EE876E-5C0A-5CD6-763C-43BB47BF58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FB49CF4F-5724-A43F-B4B1-2F061B92B7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A9233A1B-AE9D-F17C-26B9-DB2C0238DFE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5857" y="173272"/>
            <a:ext cx="5989321" cy="2279913"/>
          </a:xfrm>
        </p:spPr>
        <p:txBody>
          <a:bodyPr anchor="b">
            <a:noAutofit/>
          </a:bodyPr>
          <a:lstStyle/>
          <a:p>
            <a:br>
              <a:rPr lang="fr-FR" sz="3200" b="1" dirty="0">
                <a:latin typeface="+mn-lt"/>
              </a:rPr>
            </a:br>
            <a:r>
              <a:rPr lang="fr-FR" sz="2800" b="1" dirty="0">
                <a:solidFill>
                  <a:schemeClr val="accent2"/>
                </a:solidFill>
                <a:latin typeface="+mn-lt"/>
              </a:rPr>
              <a:t>Conclusion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369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C346B3A-3B8F-4C6F-63FB-D9E04718BC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1DB8C044-A441-1A7E-41F5-AC03BEEAED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29A6DA3-3E79-941A-457F-2C315088F4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18707" y="998622"/>
            <a:ext cx="5277293" cy="435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jeune, quelle que soit son histoire, est capable.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Synthèse du tour de table 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osture professionnelle de l’écoute,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ualité de la relation humaine comme passage transformateur</a:t>
            </a: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xigence d’un dialogue prenant en compte toutes les dimensions de la personne,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xpérimentations,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ésistance à la tentation de l’uniformisation sécurisante de l’enseignement,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du sentiment d’efficacité,</a:t>
            </a:r>
          </a:p>
        </p:txBody>
      </p:sp>
    </p:spTree>
    <p:extLst>
      <p:ext uri="{BB962C8B-B14F-4D97-AF65-F5344CB8AC3E}">
        <p14:creationId xmlns:p14="http://schemas.microsoft.com/office/powerpoint/2010/main" val="401838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B83BC8-B874-FD72-8765-B7CAC60DC0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DB42C965-F2B0-914B-DD75-1774471DE5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D4E6C0-2043-774A-38F6-4777E4ABECD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8846" y="1105901"/>
            <a:ext cx="4591664" cy="557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ntrée dans une démarche de pédagogie explicite,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 des apprentissages,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ravail collectif,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des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compétences psychosociales,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 ouverte sur le monde professionnel,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Equilibre entre bienveillance et exigence,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intégrale de la personne,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onfiance,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Espérance.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94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E8ADFA3A-DA6F-C724-525A-646299D339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1342" y="1249440"/>
            <a:ext cx="12203342" cy="46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AEB95-66A8-C446-B9CE-E26A344AE18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7819" y="11994"/>
            <a:ext cx="6546942" cy="2983315"/>
          </a:xfrm>
        </p:spPr>
        <p:txBody>
          <a:bodyPr anchor="b">
            <a:normAutofit fontScale="90000"/>
          </a:bodyPr>
          <a:lstStyle/>
          <a:p>
            <a:pPr algn="just"/>
            <a:br>
              <a:rPr lang="fr-FR" sz="3600" b="1" dirty="0">
                <a:latin typeface="+mn-lt"/>
              </a:rPr>
            </a:br>
            <a:r>
              <a:rPr lang="fr-FR" sz="4800" b="1" dirty="0">
                <a:solidFill>
                  <a:schemeClr val="accent2"/>
                </a:solidFill>
                <a:latin typeface="+mn-lt"/>
              </a:rPr>
              <a:t>La persévérance scolaire, </a:t>
            </a:r>
            <a:br>
              <a:rPr lang="fr-FR" sz="4800" b="1" dirty="0">
                <a:solidFill>
                  <a:schemeClr val="accent2"/>
                </a:solidFill>
                <a:latin typeface="+mn-lt"/>
              </a:rPr>
            </a:br>
            <a:r>
              <a:rPr lang="fr-FR" sz="4800" b="1" dirty="0">
                <a:solidFill>
                  <a:schemeClr val="accent2"/>
                </a:solidFill>
                <a:latin typeface="+mn-lt"/>
              </a:rPr>
              <a:t>un levier pour le continuum</a:t>
            </a:r>
            <a:br>
              <a:rPr lang="fr-FR" sz="4800" b="1" dirty="0">
                <a:solidFill>
                  <a:schemeClr val="accent2"/>
                </a:solidFill>
                <a:latin typeface="+mn-lt"/>
              </a:rPr>
            </a:br>
            <a:r>
              <a:rPr lang="fr-FR" sz="4800" b="1" dirty="0">
                <a:solidFill>
                  <a:schemeClr val="accent2"/>
                </a:solidFill>
                <a:latin typeface="+mn-lt"/>
              </a:rPr>
              <a:t>Ecole-Collège-Lycée. 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933CB-9921-A94A-AEA4-FDAF072C383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7819" y="3862691"/>
            <a:ext cx="5103882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/>
              <a:t>Pourquoi un webinaire</a:t>
            </a:r>
          </a:p>
          <a:p>
            <a:pPr marL="0" indent="0" algn="just">
              <a:buNone/>
            </a:pPr>
            <a:r>
              <a:rPr lang="fr-FR" b="1" dirty="0"/>
              <a:t>sur la persévérance scolaire ?</a:t>
            </a:r>
          </a:p>
          <a:p>
            <a:pPr marL="0" indent="0">
              <a:buNone/>
            </a:pPr>
            <a:endParaRPr lang="fr-FR" sz="2200" b="1" i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26E0E31-301D-BC60-13ED-566636C103B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10478879-4DAE-BAFD-A196-2FD457839E3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B83BC8-B874-FD72-8765-B7CAC60DC0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DB42C965-F2B0-914B-DD75-1774471DE5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D4B908-8375-C3A8-E7B5-45B3BA885E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83226" y="1189703"/>
            <a:ext cx="4817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b="1" dirty="0"/>
              <a:t>Un choix de termes :</a:t>
            </a:r>
          </a:p>
          <a:p>
            <a:pPr algn="ctr"/>
            <a:endParaRPr lang="fr-FR" b="1" dirty="0"/>
          </a:p>
          <a:p>
            <a:pPr marL="285750" indent="-285750" algn="just">
              <a:buFontTx/>
              <a:buChar char="-"/>
            </a:pPr>
            <a:r>
              <a:rPr lang="fr-FR" dirty="0"/>
              <a:t>D’élève décrocheur à élèves décrochés,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De décrochage à persévérance scolaire,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Raccrochage et encrochage,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Des étapes au parcours,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De l’échec à la réussite.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algn="ctr"/>
            <a:r>
              <a:rPr lang="fr-FR" b="1" dirty="0"/>
              <a:t>Un choix de postures :</a:t>
            </a:r>
          </a:p>
          <a:p>
            <a:pPr algn="ctr"/>
            <a:endParaRPr lang="fr-FR" b="1" dirty="0"/>
          </a:p>
          <a:p>
            <a:pPr marL="285750" indent="-285750" algn="just">
              <a:buFontTx/>
              <a:buChar char="-"/>
            </a:pPr>
            <a:r>
              <a:rPr lang="fr-FR" dirty="0"/>
              <a:t>Dans la confiance et l’écoute</a:t>
            </a:r>
          </a:p>
          <a:p>
            <a:pPr marL="285750" indent="-285750" algn="just">
              <a:buFontTx/>
              <a:buChar char="-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la prévention lors des premiers signaux d’alerte avec une équipe en veille</a:t>
            </a:r>
          </a:p>
          <a:p>
            <a:pPr marL="285750" indent="-285750" algn="just">
              <a:buFontTx/>
              <a:buChar char="-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la mobilisation lorsque l’élève est en voie d’être décroché avec une équipe en alerte,</a:t>
            </a:r>
          </a:p>
          <a:p>
            <a:pPr marL="285750" indent="-285750" algn="just">
              <a:buFontTx/>
              <a:buChar char="-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la remobilisation lorsque l’enfant est décroché avec une équipe mobilisée.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97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78C07A0-6ECC-C7CD-7232-39987C316D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D4DFACA8-B58A-1E64-7288-9AF431A474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D05D8D-2E6F-5AC9-892B-968144EE47B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4236" y="356915"/>
            <a:ext cx="5725391" cy="56006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Des chiffres et des indicateurs…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160 000 jeunes quittent le système scolaire sans aller jusqu’au bout de leurs études.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/>
              <a:t>Des indicateurs prédictifs 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 de la grande pauvreté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Jean-Paul Delahaye ) 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milieu social défavorisé pour 48%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difficultés d’apprentissages pour plus de la moitié des élèves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événements stressants subis au cours de l’année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élèves ayant déjà redoublés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/>
              <a:t>Des indicateurs situationnels 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l’absentéisme perlé ou récurrent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désinvestissement scolaire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comportement en classe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l’attitude dans l’établissement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rapport avec la famille lors des contacts.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66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B83BC8-B874-FD72-8765-B7CAC60DC0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DB42C965-F2B0-914B-DD75-1774471DE5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3460427-E4DC-C706-621B-7EAE7D1AA1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4903" y="816077"/>
            <a:ext cx="5580305" cy="563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…à contextualiser.</a:t>
            </a:r>
          </a:p>
          <a:p>
            <a:endParaRPr lang="fr-FR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 monde complexe parfois éprouvant avec des repères flous et un besoin de sens.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 monde qui s’accélère voire s’emballe avec des changements d’ampleur qu’ils soient sociaux, économiques, écologiques, technologiques, scientifiques ou culturels.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D’autres facteurs sont liés à l’école 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ratiques pédagogiques non graduées dans la difficulté,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éveloppement du sentiment d’échec,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raitement et la place de l’erreur,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 de sens dans les apprentissages,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’évaluation sanction,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’orientation subie…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57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B83BC8-B874-FD72-8765-B7CAC60DC0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DB42C965-F2B0-914B-DD75-1774471DE5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724986-1887-B367-D1BD-30D6215233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6748" y="1396181"/>
            <a:ext cx="49500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s’agit donc de l’affaire de tous </a:t>
            </a:r>
            <a:r>
              <a:rPr lang="fr-FR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communauté éducative </a:t>
            </a:r>
            <a:r>
              <a:rPr lang="fr-FR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entière est concernée !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429003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4AEB95-66A8-C446-B9CE-E26A344AE18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5857" y="325369"/>
            <a:ext cx="5267425" cy="2547530"/>
          </a:xfrm>
        </p:spPr>
        <p:txBody>
          <a:bodyPr anchor="b">
            <a:noAutofit/>
          </a:bodyPr>
          <a:lstStyle/>
          <a:p>
            <a:br>
              <a:rPr lang="fr-FR" sz="2800" b="1" dirty="0">
                <a:solidFill>
                  <a:schemeClr val="accent2"/>
                </a:solidFill>
                <a:latin typeface="+mn-lt"/>
              </a:rPr>
            </a:br>
            <a:r>
              <a:rPr lang="fr-FR" sz="2800" b="1" dirty="0">
                <a:solidFill>
                  <a:schemeClr val="accent2"/>
                </a:solidFill>
                <a:latin typeface="+mn-lt"/>
              </a:rPr>
              <a:t>Comment accompagner </a:t>
            </a:r>
            <a:br>
              <a:rPr lang="fr-FR" sz="2800" b="1" dirty="0">
                <a:solidFill>
                  <a:schemeClr val="accent2"/>
                </a:solidFill>
                <a:latin typeface="+mn-lt"/>
              </a:rPr>
            </a:br>
            <a:r>
              <a:rPr lang="fr-FR" sz="2800" b="1" dirty="0">
                <a:solidFill>
                  <a:schemeClr val="accent2"/>
                </a:solidFill>
                <a:latin typeface="+mn-lt"/>
              </a:rPr>
              <a:t>les situations de décrochages, soutenir la persévérance scolaire et former les acteurs des communautés éducatives ?</a:t>
            </a:r>
            <a:br>
              <a:rPr lang="fr-FR" sz="2800" dirty="0">
                <a:solidFill>
                  <a:schemeClr val="accent2"/>
                </a:solidFill>
              </a:rPr>
            </a:br>
            <a:endParaRPr lang="fr-FR" sz="2800" dirty="0">
              <a:solidFill>
                <a:schemeClr val="accent2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933CB-9921-A94A-AEA4-FDAF072C3833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endParaRPr lang="fr-FR" sz="2400" b="1" i="1" dirty="0"/>
          </a:p>
          <a:p>
            <a:pPr marL="0" indent="0" algn="just">
              <a:buNone/>
            </a:pPr>
            <a:r>
              <a:rPr lang="fr-FR" sz="3000" b="1" i="1" dirty="0"/>
              <a:t>Stéphanie Prat</a:t>
            </a:r>
          </a:p>
          <a:p>
            <a:pPr marL="0" indent="0" algn="just">
              <a:buNone/>
            </a:pPr>
            <a:r>
              <a:rPr lang="fr-FR" sz="2000" i="1" dirty="0"/>
              <a:t>Chargée de mission </a:t>
            </a:r>
          </a:p>
          <a:p>
            <a:pPr marL="0" indent="0" algn="just">
              <a:buNone/>
            </a:pPr>
            <a:r>
              <a:rPr lang="fr-FR" sz="2000" i="1" dirty="0"/>
              <a:t>DDEC Poitou Charentes </a:t>
            </a:r>
            <a:endParaRPr lang="en-US" sz="2000" dirty="0"/>
          </a:p>
          <a:p>
            <a:pPr marL="0" indent="0">
              <a:buNone/>
            </a:pPr>
            <a:endParaRPr lang="fr-FR" sz="2200" b="1" i="1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7328352-9E84-5CEC-4E87-507AEA69092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EC238B1D-9D8C-9456-784C-4E208D9AFC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B83BC8-B874-FD72-8765-B7CAC60DC0A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Image 1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DB42C965-F2B0-914B-DD75-1774471DE5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9073669-101E-562E-9974-FECF38F08C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04568" y="998622"/>
            <a:ext cx="5191432" cy="398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lieu d’écoute,</a:t>
            </a:r>
            <a:endParaRPr lang="fr-FR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personne ressource,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mise en œuvre de parcours individualisés,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dispositifs spécifiques,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la didactique comme outils de remobilisation d’inclusion et de persévérance scolaire,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parents associés à la scolarité de leur enfant,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climat scolaire serein et favorable.</a:t>
            </a:r>
          </a:p>
        </p:txBody>
      </p:sp>
    </p:spTree>
    <p:extLst>
      <p:ext uri="{BB962C8B-B14F-4D97-AF65-F5344CB8AC3E}">
        <p14:creationId xmlns:p14="http://schemas.microsoft.com/office/powerpoint/2010/main" val="57918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4AEB95-66A8-C446-B9CE-E26A344AE18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7891" y="916053"/>
            <a:ext cx="7335888" cy="1956841"/>
          </a:xfrm>
        </p:spPr>
        <p:txBody>
          <a:bodyPr anchor="b">
            <a:normAutofit fontScale="90000"/>
          </a:bodyPr>
          <a:lstStyle/>
          <a:p>
            <a:br>
              <a:rPr lang="fr-FR" sz="3100" b="1" dirty="0">
                <a:latin typeface="+mn-lt"/>
              </a:rPr>
            </a:br>
            <a:r>
              <a:rPr lang="fr-FR" sz="2900" b="1" dirty="0">
                <a:solidFill>
                  <a:schemeClr val="accent2"/>
                </a:solidFill>
                <a:latin typeface="+mn-lt"/>
              </a:rPr>
              <a:t>Comm</a:t>
            </a:r>
            <a:r>
              <a:rPr lang="fr-FR" sz="3100" b="1" dirty="0">
                <a:solidFill>
                  <a:schemeClr val="accent2"/>
                </a:solidFill>
                <a:latin typeface="+mn-lt"/>
              </a:rPr>
              <a:t>ent un établissement peut-il mettre </a:t>
            </a:r>
            <a:br>
              <a:rPr lang="fr-FR" sz="3100" b="1" dirty="0">
                <a:solidFill>
                  <a:schemeClr val="accent2"/>
                </a:solidFill>
                <a:latin typeface="+mn-lt"/>
              </a:rPr>
            </a:br>
            <a:r>
              <a:rPr lang="fr-FR" sz="3100" b="1" dirty="0">
                <a:solidFill>
                  <a:schemeClr val="accent2"/>
                </a:solidFill>
                <a:latin typeface="+mn-lt"/>
              </a:rPr>
              <a:t>en place un travail d’équipe pour </a:t>
            </a:r>
            <a:br>
              <a:rPr lang="fr-FR" sz="3100" b="1" dirty="0">
                <a:solidFill>
                  <a:schemeClr val="accent2"/>
                </a:solidFill>
                <a:latin typeface="+mn-lt"/>
              </a:rPr>
            </a:br>
            <a:r>
              <a:rPr lang="fr-FR" sz="3100" b="1" dirty="0">
                <a:solidFill>
                  <a:schemeClr val="accent2"/>
                </a:solidFill>
                <a:latin typeface="+mn-lt"/>
              </a:rPr>
              <a:t>prévenir les situations de décrochages, </a:t>
            </a:r>
            <a:br>
              <a:rPr lang="fr-FR" sz="3100" b="1" dirty="0">
                <a:solidFill>
                  <a:schemeClr val="accent2"/>
                </a:solidFill>
                <a:latin typeface="+mn-lt"/>
              </a:rPr>
            </a:br>
            <a:r>
              <a:rPr lang="fr-FR" sz="3100" b="1" dirty="0">
                <a:solidFill>
                  <a:schemeClr val="accent2"/>
                </a:solidFill>
                <a:latin typeface="+mn-lt"/>
              </a:rPr>
              <a:t>soutenir la persévérance scolaire </a:t>
            </a:r>
            <a:br>
              <a:rPr lang="fr-FR" sz="3100" b="1" dirty="0">
                <a:solidFill>
                  <a:schemeClr val="accent2"/>
                </a:solidFill>
                <a:latin typeface="+mn-lt"/>
              </a:rPr>
            </a:br>
            <a:r>
              <a:rPr lang="fr-FR" sz="3100" b="1" dirty="0">
                <a:solidFill>
                  <a:schemeClr val="accent2"/>
                </a:solidFill>
                <a:latin typeface="+mn-lt"/>
              </a:rPr>
              <a:t>et quels relais possibles ? </a:t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933CB-9921-A94A-AEA4-FDAF072C3833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fr-FR" b="1" i="1" dirty="0"/>
          </a:p>
          <a:p>
            <a:pPr marL="0" indent="0" algn="just">
              <a:buNone/>
            </a:pPr>
            <a:endParaRPr lang="fr-FR" b="1" i="1" dirty="0"/>
          </a:p>
          <a:p>
            <a:pPr marL="0" indent="0" algn="just">
              <a:buNone/>
            </a:pPr>
            <a:endParaRPr lang="fr-FR" b="1" i="1" dirty="0"/>
          </a:p>
          <a:p>
            <a:pPr marL="0" indent="0" algn="just">
              <a:buNone/>
            </a:pPr>
            <a:endParaRPr lang="fr-FR" b="1" i="1" dirty="0"/>
          </a:p>
          <a:p>
            <a:pPr marL="0" indent="0" algn="just">
              <a:buNone/>
            </a:pPr>
            <a:r>
              <a:rPr lang="fr-FR" sz="3000" b="1" i="1" dirty="0"/>
              <a:t>Patrick Bureau</a:t>
            </a:r>
          </a:p>
          <a:p>
            <a:pPr marL="0" indent="0" algn="just">
              <a:buNone/>
            </a:pPr>
            <a:r>
              <a:rPr lang="fr-FR" sz="2000" i="1" dirty="0"/>
              <a:t>Chef d’Etablissement </a:t>
            </a:r>
          </a:p>
          <a:p>
            <a:pPr marL="0" indent="0" algn="just">
              <a:buNone/>
            </a:pPr>
            <a:r>
              <a:rPr lang="fr-FR" sz="2000" i="1" dirty="0"/>
              <a:t>du Collège Saint Joseph </a:t>
            </a:r>
            <a:endParaRPr lang="en-US" sz="2000" dirty="0"/>
          </a:p>
          <a:p>
            <a:pPr marL="0" indent="0">
              <a:buNone/>
            </a:pPr>
            <a:endParaRPr lang="fr-FR" sz="2200" b="1" i="1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B0042D3-25E3-8462-DA7A-251F566B88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 l="21790" r="21790"/>
          <a:stretch/>
        </p:blipFill>
        <p:spPr>
          <a:xfrm>
            <a:off x="646520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Image 5" descr="Une image contenant Caractère coloré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6EA2A90A-8052-D461-CCE7-3D75216D83C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66952" y="160422"/>
            <a:ext cx="136663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93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47C4DC395574C9632D9F0E637CE40" ma:contentTypeVersion="2" ma:contentTypeDescription="Crée un document." ma:contentTypeScope="" ma:versionID="f73e9a3f72362011ddfe4cd8453e761d">
  <xsd:schema xmlns:xsd="http://www.w3.org/2001/XMLSchema" xmlns:xs="http://www.w3.org/2001/XMLSchema" xmlns:p="http://schemas.microsoft.com/office/2006/metadata/properties" xmlns:ns3="13731869-2043-44d9-9e4d-ba55d777f302" targetNamespace="http://schemas.microsoft.com/office/2006/metadata/properties" ma:root="true" ma:fieldsID="0409b87ca83cfd9afba00778f42f5497" ns3:_="">
    <xsd:import namespace="13731869-2043-44d9-9e4d-ba55d777f3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31869-2043-44d9-9e4d-ba55d777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0AD1F-C8BD-46EB-B09E-6CAE5CBF4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31869-2043-44d9-9e4d-ba55d777f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3DE97D-5CF2-4721-B709-B67FB4FF1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C436CD-E1F5-45FB-B1B5-419246C2CF03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3731869-2043-44d9-9e4d-ba55d777f3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926</Words>
  <Application>Microsoft Office PowerPoint</Application>
  <PresentationFormat>Grand écran</PresentationFormat>
  <Paragraphs>147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 La persévérance scolaire,  un levier pour le continuum Ecole-Collège-Lycée.  </vt:lpstr>
      <vt:lpstr>Présentation PowerPoint</vt:lpstr>
      <vt:lpstr>Présentation PowerPoint</vt:lpstr>
      <vt:lpstr>Présentation PowerPoint</vt:lpstr>
      <vt:lpstr>Présentation PowerPoint</vt:lpstr>
      <vt:lpstr> Comment accompagner  les situations de décrochages, soutenir la persévérance scolaire et former les acteurs des communautés éducatives ? </vt:lpstr>
      <vt:lpstr>Présentation PowerPoint</vt:lpstr>
      <vt:lpstr> Comment un établissement peut-il mettre  en place un travail d’équipe pour  prévenir les situations de décrochages,  soutenir la persévérance scolaire  et quels relais possibles ?  </vt:lpstr>
      <vt:lpstr>Présentation PowerPoint</vt:lpstr>
      <vt:lpstr> Quand la prévention ne suffit plus, comment accompagner les jeunes  et proposer une remédiation  afin de « redynamiser » la persévérance scolaire ? </vt:lpstr>
      <vt:lpstr>Présentation PowerPoint</vt:lpstr>
      <vt:lpstr> Conclusion</vt:lpstr>
      <vt:lpstr> Conclusion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persévérance scolaire, un levier pour le continuum Ecole      Collège        Lycée.</dc:title>
  <dc:creator>Microsoft Office User</dc:creator>
  <cp:lastModifiedBy>Solveg Wattel</cp:lastModifiedBy>
  <cp:revision>19</cp:revision>
  <dcterms:created xsi:type="dcterms:W3CDTF">2023-05-12T12:22:09Z</dcterms:created>
  <dcterms:modified xsi:type="dcterms:W3CDTF">2023-06-09T13:54:00Z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0x0101007D447C4DC395574C9632D9F0E637CE40</vt:lpwstr>
  </property>
</Properties>
</file>